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7"/>
  </p:notesMasterIdLst>
  <p:handoutMasterIdLst>
    <p:handoutMasterId r:id="rId8"/>
  </p:handoutMasterIdLst>
  <p:sldIdLst>
    <p:sldId id="256" r:id="rId2"/>
    <p:sldId id="261" r:id="rId3"/>
    <p:sldId id="264" r:id="rId4"/>
    <p:sldId id="265" r:id="rId5"/>
    <p:sldId id="266" r:id="rId6"/>
  </p:sldIdLst>
  <p:sldSz cx="6858000" cy="9144000" type="screen4x3"/>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RECTION22" initials="D" lastIdx="30" clrIdx="0"/>
  <p:cmAuthor id="1" name="DSI" initials="D" lastIdx="16"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CC0066"/>
    <a:srgbClr val="FF0066"/>
    <a:srgbClr val="CC0099"/>
    <a:srgbClr val="FFCCFF"/>
    <a:srgbClr val="FF9999"/>
    <a:srgbClr val="FF6600"/>
    <a:srgbClr val="660066"/>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443" autoAdjust="0"/>
    <p:restoredTop sz="94660"/>
  </p:normalViewPr>
  <p:slideViewPr>
    <p:cSldViewPr>
      <p:cViewPr>
        <p:scale>
          <a:sx n="120" d="100"/>
          <a:sy n="120" d="100"/>
        </p:scale>
        <p:origin x="-672" y="-78"/>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864A8A-443E-4E1C-8D14-31E84DB1BDEB}" type="doc">
      <dgm:prSet loTypeId="urn:microsoft.com/office/officeart/2005/8/layout/cycle8" loCatId="cycle" qsTypeId="urn:microsoft.com/office/officeart/2005/8/quickstyle/3d3" qsCatId="3D" csTypeId="urn:microsoft.com/office/officeart/2005/8/colors/colorful1" csCatId="colorful" phldr="1"/>
      <dgm:spPr/>
      <dgm:t>
        <a:bodyPr/>
        <a:lstStyle/>
        <a:p>
          <a:endParaRPr lang="fr-FR"/>
        </a:p>
      </dgm:t>
    </dgm:pt>
    <dgm:pt modelId="{1432A0A8-70C9-4D88-A1DB-17E5D58D7D97}">
      <dgm:prSet phldrT="[Texte]" custT="1"/>
      <dgm:spPr>
        <a:solidFill>
          <a:srgbClr val="FF0066">
            <a:alpha val="69000"/>
          </a:srgbClr>
        </a:solidFill>
      </dgm:spPr>
      <dgm:t>
        <a:bodyPr/>
        <a:lstStyle/>
        <a:p>
          <a:pPr algn="ctr"/>
          <a:r>
            <a:rPr lang="fr-FR" sz="1500" b="1" dirty="0" smtClean="0"/>
            <a:t>Axe 2                                  Former l’éco-citoyen  de demain</a:t>
          </a:r>
        </a:p>
        <a:p>
          <a:pPr algn="ctr"/>
          <a:endParaRPr lang="fr-FR" sz="1500" dirty="0"/>
        </a:p>
      </dgm:t>
    </dgm:pt>
    <dgm:pt modelId="{638D27B6-F8D3-448E-9D47-C314600A65FA}" type="parTrans" cxnId="{9266FC42-B81A-4A03-812F-446A5AD34E26}">
      <dgm:prSet/>
      <dgm:spPr/>
      <dgm:t>
        <a:bodyPr/>
        <a:lstStyle/>
        <a:p>
          <a:pPr algn="ctr"/>
          <a:endParaRPr lang="fr-FR" sz="1500"/>
        </a:p>
      </dgm:t>
    </dgm:pt>
    <dgm:pt modelId="{2505AB8D-05AA-477B-914B-898623D82947}" type="sibTrans" cxnId="{9266FC42-B81A-4A03-812F-446A5AD34E26}">
      <dgm:prSet/>
      <dgm:spPr/>
      <dgm:t>
        <a:bodyPr/>
        <a:lstStyle/>
        <a:p>
          <a:pPr algn="ctr"/>
          <a:endParaRPr lang="fr-FR" sz="1500"/>
        </a:p>
      </dgm:t>
    </dgm:pt>
    <dgm:pt modelId="{3EE7C96C-0D95-4B18-83FA-A33F9F700A93}">
      <dgm:prSet phldrT="[Texte]" custT="1"/>
      <dgm:spPr>
        <a:solidFill>
          <a:schemeClr val="accent3">
            <a:lumMod val="75000"/>
          </a:schemeClr>
        </a:solidFill>
      </dgm:spPr>
      <dgm:t>
        <a:bodyPr/>
        <a:lstStyle/>
        <a:p>
          <a:pPr algn="ctr"/>
          <a:r>
            <a:rPr lang="fr-FR" sz="1500" b="1" dirty="0" smtClean="0"/>
            <a:t>Axe 3                                              Renforcer le rayonnement de la SEGPA</a:t>
          </a:r>
          <a:endParaRPr lang="fr-FR" sz="1500" b="1" dirty="0"/>
        </a:p>
      </dgm:t>
    </dgm:pt>
    <dgm:pt modelId="{1F77EA23-E667-4B77-A139-CAD61B655DC0}" type="parTrans" cxnId="{D326A995-363D-4BDA-87A3-2FC720BF5FFE}">
      <dgm:prSet/>
      <dgm:spPr/>
      <dgm:t>
        <a:bodyPr/>
        <a:lstStyle/>
        <a:p>
          <a:pPr algn="ctr"/>
          <a:endParaRPr lang="fr-FR" sz="1500"/>
        </a:p>
      </dgm:t>
    </dgm:pt>
    <dgm:pt modelId="{7A302972-32A7-4D34-B475-5E399F53DB0A}" type="sibTrans" cxnId="{D326A995-363D-4BDA-87A3-2FC720BF5FFE}">
      <dgm:prSet/>
      <dgm:spPr/>
      <dgm:t>
        <a:bodyPr/>
        <a:lstStyle/>
        <a:p>
          <a:pPr algn="ctr"/>
          <a:endParaRPr lang="fr-FR" sz="1500"/>
        </a:p>
      </dgm:t>
    </dgm:pt>
    <dgm:pt modelId="{CA3FF12C-3058-44A8-94CB-785B78B54B5C}">
      <dgm:prSet phldrT="[Texte]" custT="1"/>
      <dgm:spPr>
        <a:solidFill>
          <a:srgbClr val="0070C0"/>
        </a:solidFill>
      </dgm:spPr>
      <dgm:t>
        <a:bodyPr/>
        <a:lstStyle/>
        <a:p>
          <a:pPr algn="ctr">
            <a:spcAft>
              <a:spcPts val="0"/>
            </a:spcAft>
          </a:pPr>
          <a:r>
            <a:rPr lang="fr-FR" sz="1500" b="1" dirty="0" smtClean="0"/>
            <a:t>Axe1</a:t>
          </a:r>
        </a:p>
        <a:p>
          <a:pPr algn="ctr">
            <a:spcAft>
              <a:spcPts val="0"/>
            </a:spcAft>
          </a:pPr>
          <a:r>
            <a:rPr lang="fr-FR" sz="1500" b="1" dirty="0" smtClean="0"/>
            <a:t>    Accompagner chaque élève dans la construction de son avenir </a:t>
          </a:r>
        </a:p>
        <a:p>
          <a:pPr algn="ctr">
            <a:spcAft>
              <a:spcPts val="0"/>
            </a:spcAft>
          </a:pPr>
          <a:endParaRPr lang="fr-FR" sz="1500" dirty="0"/>
        </a:p>
      </dgm:t>
    </dgm:pt>
    <dgm:pt modelId="{43168294-751F-4D7E-A685-7F00211A4A66}" type="parTrans" cxnId="{5C86A599-B56C-4A17-871B-9A56990AF9F3}">
      <dgm:prSet/>
      <dgm:spPr/>
      <dgm:t>
        <a:bodyPr/>
        <a:lstStyle/>
        <a:p>
          <a:pPr algn="ctr"/>
          <a:endParaRPr lang="fr-FR" sz="1500"/>
        </a:p>
      </dgm:t>
    </dgm:pt>
    <dgm:pt modelId="{67C9103D-2F3E-4481-819A-4D301D861820}" type="sibTrans" cxnId="{5C86A599-B56C-4A17-871B-9A56990AF9F3}">
      <dgm:prSet/>
      <dgm:spPr/>
      <dgm:t>
        <a:bodyPr/>
        <a:lstStyle/>
        <a:p>
          <a:pPr algn="ctr"/>
          <a:endParaRPr lang="fr-FR" sz="1500"/>
        </a:p>
      </dgm:t>
    </dgm:pt>
    <dgm:pt modelId="{88E823BA-1406-493E-9D2E-36A2B07EE1BC}" type="pres">
      <dgm:prSet presAssocID="{01864A8A-443E-4E1C-8D14-31E84DB1BDEB}" presName="compositeShape" presStyleCnt="0">
        <dgm:presLayoutVars>
          <dgm:chMax val="7"/>
          <dgm:dir/>
          <dgm:resizeHandles val="exact"/>
        </dgm:presLayoutVars>
      </dgm:prSet>
      <dgm:spPr/>
      <dgm:t>
        <a:bodyPr/>
        <a:lstStyle/>
        <a:p>
          <a:endParaRPr lang="fr-FR"/>
        </a:p>
      </dgm:t>
    </dgm:pt>
    <dgm:pt modelId="{AC50E9FA-3774-4231-821B-D2FA38069C52}" type="pres">
      <dgm:prSet presAssocID="{01864A8A-443E-4E1C-8D14-31E84DB1BDEB}" presName="wedge1" presStyleLbl="node1" presStyleIdx="0" presStyleCnt="3" custScaleX="104477" custScaleY="106738" custLinFactNeighborX="-322" custLinFactNeighborY="1914"/>
      <dgm:spPr/>
      <dgm:t>
        <a:bodyPr/>
        <a:lstStyle/>
        <a:p>
          <a:endParaRPr lang="fr-FR"/>
        </a:p>
      </dgm:t>
    </dgm:pt>
    <dgm:pt modelId="{439BC580-37BB-401E-A882-9483E59DBB44}" type="pres">
      <dgm:prSet presAssocID="{01864A8A-443E-4E1C-8D14-31E84DB1BDEB}" presName="dummy1a" presStyleCnt="0"/>
      <dgm:spPr/>
    </dgm:pt>
    <dgm:pt modelId="{41C70DFD-5B01-4B91-9960-F1883F680BCB}" type="pres">
      <dgm:prSet presAssocID="{01864A8A-443E-4E1C-8D14-31E84DB1BDEB}" presName="dummy1b" presStyleCnt="0"/>
      <dgm:spPr/>
    </dgm:pt>
    <dgm:pt modelId="{50D10732-3A62-457A-97FD-F6A8662297FE}" type="pres">
      <dgm:prSet presAssocID="{01864A8A-443E-4E1C-8D14-31E84DB1BDEB}" presName="wedge1Tx" presStyleLbl="node1" presStyleIdx="0" presStyleCnt="3">
        <dgm:presLayoutVars>
          <dgm:chMax val="0"/>
          <dgm:chPref val="0"/>
          <dgm:bulletEnabled val="1"/>
        </dgm:presLayoutVars>
      </dgm:prSet>
      <dgm:spPr/>
      <dgm:t>
        <a:bodyPr/>
        <a:lstStyle/>
        <a:p>
          <a:endParaRPr lang="fr-FR"/>
        </a:p>
      </dgm:t>
    </dgm:pt>
    <dgm:pt modelId="{8323CE96-6C99-498D-91CC-9ED31B464E62}" type="pres">
      <dgm:prSet presAssocID="{01864A8A-443E-4E1C-8D14-31E84DB1BDEB}" presName="wedge2" presStyleLbl="node1" presStyleIdx="1" presStyleCnt="3" custLinFactNeighborX="-993" custLinFactNeighborY="67"/>
      <dgm:spPr/>
      <dgm:t>
        <a:bodyPr/>
        <a:lstStyle/>
        <a:p>
          <a:endParaRPr lang="fr-FR"/>
        </a:p>
      </dgm:t>
    </dgm:pt>
    <dgm:pt modelId="{441FB0D2-E9F9-4527-8922-E5325B8E0B7F}" type="pres">
      <dgm:prSet presAssocID="{01864A8A-443E-4E1C-8D14-31E84DB1BDEB}" presName="dummy2a" presStyleCnt="0"/>
      <dgm:spPr/>
    </dgm:pt>
    <dgm:pt modelId="{55E91B1E-989B-4E57-BF53-EF6594AC64B2}" type="pres">
      <dgm:prSet presAssocID="{01864A8A-443E-4E1C-8D14-31E84DB1BDEB}" presName="dummy2b" presStyleCnt="0"/>
      <dgm:spPr/>
    </dgm:pt>
    <dgm:pt modelId="{E9E427E1-14E0-48D6-8424-19130F07D143}" type="pres">
      <dgm:prSet presAssocID="{01864A8A-443E-4E1C-8D14-31E84DB1BDEB}" presName="wedge2Tx" presStyleLbl="node1" presStyleIdx="1" presStyleCnt="3">
        <dgm:presLayoutVars>
          <dgm:chMax val="0"/>
          <dgm:chPref val="0"/>
          <dgm:bulletEnabled val="1"/>
        </dgm:presLayoutVars>
      </dgm:prSet>
      <dgm:spPr/>
      <dgm:t>
        <a:bodyPr/>
        <a:lstStyle/>
        <a:p>
          <a:endParaRPr lang="fr-FR"/>
        </a:p>
      </dgm:t>
    </dgm:pt>
    <dgm:pt modelId="{7E459109-1244-43C7-839F-A30AA7C35A1B}" type="pres">
      <dgm:prSet presAssocID="{01864A8A-443E-4E1C-8D14-31E84DB1BDEB}" presName="wedge3" presStyleLbl="node1" presStyleIdx="2" presStyleCnt="3" custLinFactNeighborX="-187" custLinFactNeighborY="840"/>
      <dgm:spPr/>
      <dgm:t>
        <a:bodyPr/>
        <a:lstStyle/>
        <a:p>
          <a:endParaRPr lang="fr-FR"/>
        </a:p>
      </dgm:t>
    </dgm:pt>
    <dgm:pt modelId="{2E33937A-66D2-4F04-9691-5F58D11C8AAB}" type="pres">
      <dgm:prSet presAssocID="{01864A8A-443E-4E1C-8D14-31E84DB1BDEB}" presName="dummy3a" presStyleCnt="0"/>
      <dgm:spPr/>
    </dgm:pt>
    <dgm:pt modelId="{468F5AC1-48F2-4350-9EC3-4DDEEF91570A}" type="pres">
      <dgm:prSet presAssocID="{01864A8A-443E-4E1C-8D14-31E84DB1BDEB}" presName="dummy3b" presStyleCnt="0"/>
      <dgm:spPr/>
    </dgm:pt>
    <dgm:pt modelId="{C063D719-0785-427D-AFCB-222EA2070F76}" type="pres">
      <dgm:prSet presAssocID="{01864A8A-443E-4E1C-8D14-31E84DB1BDEB}" presName="wedge3Tx" presStyleLbl="node1" presStyleIdx="2" presStyleCnt="3">
        <dgm:presLayoutVars>
          <dgm:chMax val="0"/>
          <dgm:chPref val="0"/>
          <dgm:bulletEnabled val="1"/>
        </dgm:presLayoutVars>
      </dgm:prSet>
      <dgm:spPr/>
      <dgm:t>
        <a:bodyPr/>
        <a:lstStyle/>
        <a:p>
          <a:endParaRPr lang="fr-FR"/>
        </a:p>
      </dgm:t>
    </dgm:pt>
    <dgm:pt modelId="{1896F2AC-560A-40DA-9964-7252DB3E3F7A}" type="pres">
      <dgm:prSet presAssocID="{2505AB8D-05AA-477B-914B-898623D82947}" presName="arrowWedge1" presStyleLbl="fgSibTrans2D1" presStyleIdx="0" presStyleCnt="3" custLinFactNeighborX="151" custLinFactNeighborY="-893"/>
      <dgm:spPr>
        <a:solidFill>
          <a:srgbClr val="FF0066">
            <a:alpha val="70000"/>
          </a:srgbClr>
        </a:solidFill>
      </dgm:spPr>
      <dgm:t>
        <a:bodyPr/>
        <a:lstStyle/>
        <a:p>
          <a:endParaRPr lang="fr-FR"/>
        </a:p>
      </dgm:t>
    </dgm:pt>
    <dgm:pt modelId="{45586F52-CCEF-4ADE-AD9A-12A8299FA7DA}" type="pres">
      <dgm:prSet presAssocID="{7A302972-32A7-4D34-B475-5E399F53DB0A}" presName="arrowWedge2" presStyleLbl="fgSibTrans2D1" presStyleIdx="1" presStyleCnt="3" custLinFactNeighborX="-218" custLinFactNeighborY="838"/>
      <dgm:spPr>
        <a:solidFill>
          <a:schemeClr val="accent3">
            <a:lumMod val="75000"/>
          </a:schemeClr>
        </a:solidFill>
      </dgm:spPr>
      <dgm:t>
        <a:bodyPr/>
        <a:lstStyle/>
        <a:p>
          <a:endParaRPr lang="fr-FR"/>
        </a:p>
      </dgm:t>
    </dgm:pt>
    <dgm:pt modelId="{8F4BB958-8170-4AD7-B848-6811DF0141CD}" type="pres">
      <dgm:prSet presAssocID="{67C9103D-2F3E-4481-819A-4D301D861820}" presName="arrowWedge3" presStyleLbl="fgSibTrans2D1" presStyleIdx="2" presStyleCnt="3" custLinFactNeighborX="36" custLinFactNeighborY="29"/>
      <dgm:spPr>
        <a:solidFill>
          <a:srgbClr val="0070C0"/>
        </a:solidFill>
      </dgm:spPr>
      <dgm:t>
        <a:bodyPr/>
        <a:lstStyle/>
        <a:p>
          <a:endParaRPr lang="fr-FR"/>
        </a:p>
      </dgm:t>
    </dgm:pt>
  </dgm:ptLst>
  <dgm:cxnLst>
    <dgm:cxn modelId="{A4C6EBA9-AC8D-499F-B033-B68E2E6D093F}" type="presOf" srcId="{01864A8A-443E-4E1C-8D14-31E84DB1BDEB}" destId="{88E823BA-1406-493E-9D2E-36A2B07EE1BC}" srcOrd="0" destOrd="0" presId="urn:microsoft.com/office/officeart/2005/8/layout/cycle8"/>
    <dgm:cxn modelId="{9266FC42-B81A-4A03-812F-446A5AD34E26}" srcId="{01864A8A-443E-4E1C-8D14-31E84DB1BDEB}" destId="{1432A0A8-70C9-4D88-A1DB-17E5D58D7D97}" srcOrd="0" destOrd="0" parTransId="{638D27B6-F8D3-448E-9D47-C314600A65FA}" sibTransId="{2505AB8D-05AA-477B-914B-898623D82947}"/>
    <dgm:cxn modelId="{2396658C-ABFA-45BF-AEB0-03602F696A1F}" type="presOf" srcId="{3EE7C96C-0D95-4B18-83FA-A33F9F700A93}" destId="{E9E427E1-14E0-48D6-8424-19130F07D143}" srcOrd="1" destOrd="0" presId="urn:microsoft.com/office/officeart/2005/8/layout/cycle8"/>
    <dgm:cxn modelId="{68EABF3A-F447-486E-83E2-5FC11B621E2D}" type="presOf" srcId="{1432A0A8-70C9-4D88-A1DB-17E5D58D7D97}" destId="{50D10732-3A62-457A-97FD-F6A8662297FE}" srcOrd="1" destOrd="0" presId="urn:microsoft.com/office/officeart/2005/8/layout/cycle8"/>
    <dgm:cxn modelId="{D326A995-363D-4BDA-87A3-2FC720BF5FFE}" srcId="{01864A8A-443E-4E1C-8D14-31E84DB1BDEB}" destId="{3EE7C96C-0D95-4B18-83FA-A33F9F700A93}" srcOrd="1" destOrd="0" parTransId="{1F77EA23-E667-4B77-A139-CAD61B655DC0}" sibTransId="{7A302972-32A7-4D34-B475-5E399F53DB0A}"/>
    <dgm:cxn modelId="{BE0105E9-E516-4836-86F0-CCC9A638C7C6}" type="presOf" srcId="{1432A0A8-70C9-4D88-A1DB-17E5D58D7D97}" destId="{AC50E9FA-3774-4231-821B-D2FA38069C52}" srcOrd="0" destOrd="0" presId="urn:microsoft.com/office/officeart/2005/8/layout/cycle8"/>
    <dgm:cxn modelId="{EE5A7959-8113-4166-AF47-204F850690B3}" type="presOf" srcId="{CA3FF12C-3058-44A8-94CB-785B78B54B5C}" destId="{C063D719-0785-427D-AFCB-222EA2070F76}" srcOrd="1" destOrd="0" presId="urn:microsoft.com/office/officeart/2005/8/layout/cycle8"/>
    <dgm:cxn modelId="{E8BAB359-5642-4FC8-920A-F75594F5EBBF}" type="presOf" srcId="{CA3FF12C-3058-44A8-94CB-785B78B54B5C}" destId="{7E459109-1244-43C7-839F-A30AA7C35A1B}" srcOrd="0" destOrd="0" presId="urn:microsoft.com/office/officeart/2005/8/layout/cycle8"/>
    <dgm:cxn modelId="{5C86A599-B56C-4A17-871B-9A56990AF9F3}" srcId="{01864A8A-443E-4E1C-8D14-31E84DB1BDEB}" destId="{CA3FF12C-3058-44A8-94CB-785B78B54B5C}" srcOrd="2" destOrd="0" parTransId="{43168294-751F-4D7E-A685-7F00211A4A66}" sibTransId="{67C9103D-2F3E-4481-819A-4D301D861820}"/>
    <dgm:cxn modelId="{CAA47D7A-7339-40BC-87A2-2B8F5DF7181A}" type="presOf" srcId="{3EE7C96C-0D95-4B18-83FA-A33F9F700A93}" destId="{8323CE96-6C99-498D-91CC-9ED31B464E62}" srcOrd="0" destOrd="0" presId="urn:microsoft.com/office/officeart/2005/8/layout/cycle8"/>
    <dgm:cxn modelId="{F5F47B74-DF79-4356-AADC-C13B2AA73E01}" type="presParOf" srcId="{88E823BA-1406-493E-9D2E-36A2B07EE1BC}" destId="{AC50E9FA-3774-4231-821B-D2FA38069C52}" srcOrd="0" destOrd="0" presId="urn:microsoft.com/office/officeart/2005/8/layout/cycle8"/>
    <dgm:cxn modelId="{65EA2AEA-180C-43BE-92C1-235338548572}" type="presParOf" srcId="{88E823BA-1406-493E-9D2E-36A2B07EE1BC}" destId="{439BC580-37BB-401E-A882-9483E59DBB44}" srcOrd="1" destOrd="0" presId="urn:microsoft.com/office/officeart/2005/8/layout/cycle8"/>
    <dgm:cxn modelId="{12BE6F92-7F43-4927-A184-4066479872B0}" type="presParOf" srcId="{88E823BA-1406-493E-9D2E-36A2B07EE1BC}" destId="{41C70DFD-5B01-4B91-9960-F1883F680BCB}" srcOrd="2" destOrd="0" presId="urn:microsoft.com/office/officeart/2005/8/layout/cycle8"/>
    <dgm:cxn modelId="{8F43E03A-97FC-4AF4-9EB6-2D9735FC67FF}" type="presParOf" srcId="{88E823BA-1406-493E-9D2E-36A2B07EE1BC}" destId="{50D10732-3A62-457A-97FD-F6A8662297FE}" srcOrd="3" destOrd="0" presId="urn:microsoft.com/office/officeart/2005/8/layout/cycle8"/>
    <dgm:cxn modelId="{09C2CF90-15F6-4F61-8192-266610738CFD}" type="presParOf" srcId="{88E823BA-1406-493E-9D2E-36A2B07EE1BC}" destId="{8323CE96-6C99-498D-91CC-9ED31B464E62}" srcOrd="4" destOrd="0" presId="urn:microsoft.com/office/officeart/2005/8/layout/cycle8"/>
    <dgm:cxn modelId="{DDB529BF-F277-4406-AF3A-1B3BC84FF26F}" type="presParOf" srcId="{88E823BA-1406-493E-9D2E-36A2B07EE1BC}" destId="{441FB0D2-E9F9-4527-8922-E5325B8E0B7F}" srcOrd="5" destOrd="0" presId="urn:microsoft.com/office/officeart/2005/8/layout/cycle8"/>
    <dgm:cxn modelId="{297A307C-A642-4FDF-BB9B-7197761177FF}" type="presParOf" srcId="{88E823BA-1406-493E-9D2E-36A2B07EE1BC}" destId="{55E91B1E-989B-4E57-BF53-EF6594AC64B2}" srcOrd="6" destOrd="0" presId="urn:microsoft.com/office/officeart/2005/8/layout/cycle8"/>
    <dgm:cxn modelId="{28916441-CE27-4A39-B753-ED5A81317286}" type="presParOf" srcId="{88E823BA-1406-493E-9D2E-36A2B07EE1BC}" destId="{E9E427E1-14E0-48D6-8424-19130F07D143}" srcOrd="7" destOrd="0" presId="urn:microsoft.com/office/officeart/2005/8/layout/cycle8"/>
    <dgm:cxn modelId="{EE25A292-5BEC-45B4-BF07-152CF0EF4961}" type="presParOf" srcId="{88E823BA-1406-493E-9D2E-36A2B07EE1BC}" destId="{7E459109-1244-43C7-839F-A30AA7C35A1B}" srcOrd="8" destOrd="0" presId="urn:microsoft.com/office/officeart/2005/8/layout/cycle8"/>
    <dgm:cxn modelId="{BF16B21F-CCCF-464F-9768-768919A33A40}" type="presParOf" srcId="{88E823BA-1406-493E-9D2E-36A2B07EE1BC}" destId="{2E33937A-66D2-4F04-9691-5F58D11C8AAB}" srcOrd="9" destOrd="0" presId="urn:microsoft.com/office/officeart/2005/8/layout/cycle8"/>
    <dgm:cxn modelId="{FC875E55-A77A-45FC-BCAD-C37AB70E593D}" type="presParOf" srcId="{88E823BA-1406-493E-9D2E-36A2B07EE1BC}" destId="{468F5AC1-48F2-4350-9EC3-4DDEEF91570A}" srcOrd="10" destOrd="0" presId="urn:microsoft.com/office/officeart/2005/8/layout/cycle8"/>
    <dgm:cxn modelId="{D4A81BCD-8BFD-4556-890A-B78C7C29764B}" type="presParOf" srcId="{88E823BA-1406-493E-9D2E-36A2B07EE1BC}" destId="{C063D719-0785-427D-AFCB-222EA2070F76}" srcOrd="11" destOrd="0" presId="urn:microsoft.com/office/officeart/2005/8/layout/cycle8"/>
    <dgm:cxn modelId="{D479C3B8-03A1-4226-B62F-B52D6A3BBCA2}" type="presParOf" srcId="{88E823BA-1406-493E-9D2E-36A2B07EE1BC}" destId="{1896F2AC-560A-40DA-9964-7252DB3E3F7A}" srcOrd="12" destOrd="0" presId="urn:microsoft.com/office/officeart/2005/8/layout/cycle8"/>
    <dgm:cxn modelId="{75570D46-C676-4E5E-BFC8-4663FEFED0F4}" type="presParOf" srcId="{88E823BA-1406-493E-9D2E-36A2B07EE1BC}" destId="{45586F52-CCEF-4ADE-AD9A-12A8299FA7DA}" srcOrd="13" destOrd="0" presId="urn:microsoft.com/office/officeart/2005/8/layout/cycle8"/>
    <dgm:cxn modelId="{9A5F7952-308A-44E7-B100-0562CBB3B393}" type="presParOf" srcId="{88E823BA-1406-493E-9D2E-36A2B07EE1BC}" destId="{8F4BB958-8170-4AD7-B848-6811DF0141CD}" srcOrd="1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50E9FA-3774-4231-821B-D2FA38069C52}">
      <dsp:nvSpPr>
        <dsp:cNvPr id="0" name=""/>
        <dsp:cNvSpPr/>
      </dsp:nvSpPr>
      <dsp:spPr>
        <a:xfrm>
          <a:off x="1039407" y="291652"/>
          <a:ext cx="3824363" cy="3907127"/>
        </a:xfrm>
        <a:prstGeom prst="pie">
          <a:avLst>
            <a:gd name="adj1" fmla="val 16200000"/>
            <a:gd name="adj2" fmla="val 1800000"/>
          </a:avLst>
        </a:prstGeom>
        <a:solidFill>
          <a:srgbClr val="FF0066">
            <a:alpha val="69000"/>
          </a:srgb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smtClean="0"/>
            <a:t>Axe 2                                  Former l’éco-citoyen éclairé de demain</a:t>
          </a:r>
        </a:p>
        <a:p>
          <a:pPr lvl="0" algn="ctr" defTabSz="666750">
            <a:lnSpc>
              <a:spcPct val="90000"/>
            </a:lnSpc>
            <a:spcBef>
              <a:spcPct val="0"/>
            </a:spcBef>
            <a:spcAft>
              <a:spcPct val="35000"/>
            </a:spcAft>
          </a:pPr>
          <a:endParaRPr lang="fr-FR" sz="1500" kern="1200" dirty="0"/>
        </a:p>
      </dsp:txBody>
      <dsp:txXfrm>
        <a:off x="3054938" y="1119591"/>
        <a:ext cx="1365844" cy="1162835"/>
      </dsp:txXfrm>
    </dsp:sp>
    <dsp:sp modelId="{8323CE96-6C99-498D-91CC-9ED31B464E62}">
      <dsp:nvSpPr>
        <dsp:cNvPr id="0" name=""/>
        <dsp:cNvSpPr/>
      </dsp:nvSpPr>
      <dsp:spPr>
        <a:xfrm>
          <a:off x="1021397" y="478096"/>
          <a:ext cx="3660483" cy="3660483"/>
        </a:xfrm>
        <a:prstGeom prst="pie">
          <a:avLst>
            <a:gd name="adj1" fmla="val 1800000"/>
            <a:gd name="adj2" fmla="val 9000000"/>
          </a:avLst>
        </a:prstGeom>
        <a:solidFill>
          <a:schemeClr val="accent3">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smtClean="0"/>
            <a:t>Axe 3                                              Renforcer et valoriser le rayonnement de l’établissement                                   </a:t>
          </a:r>
          <a:endParaRPr lang="fr-FR" sz="1500" b="1" kern="1200" dirty="0"/>
        </a:p>
      </dsp:txBody>
      <dsp:txXfrm>
        <a:off x="1892941" y="2853053"/>
        <a:ext cx="1960973" cy="958698"/>
      </dsp:txXfrm>
    </dsp:sp>
    <dsp:sp modelId="{7E459109-1244-43C7-839F-A30AA7C35A1B}">
      <dsp:nvSpPr>
        <dsp:cNvPr id="0" name=""/>
        <dsp:cNvSpPr/>
      </dsp:nvSpPr>
      <dsp:spPr>
        <a:xfrm>
          <a:off x="975512" y="375660"/>
          <a:ext cx="3660483" cy="3660483"/>
        </a:xfrm>
        <a:prstGeom prst="pie">
          <a:avLst>
            <a:gd name="adj1" fmla="val 9000000"/>
            <a:gd name="adj2" fmla="val 16200000"/>
          </a:avLst>
        </a:prstGeom>
        <a:solidFill>
          <a:srgbClr val="0070C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ts val="0"/>
            </a:spcAft>
          </a:pPr>
          <a:r>
            <a:rPr lang="fr-FR" sz="1500" b="1" kern="1200" dirty="0" smtClean="0"/>
            <a:t>Axe1</a:t>
          </a:r>
        </a:p>
        <a:p>
          <a:pPr lvl="0" algn="ctr" defTabSz="666750">
            <a:lnSpc>
              <a:spcPct val="90000"/>
            </a:lnSpc>
            <a:spcBef>
              <a:spcPct val="0"/>
            </a:spcBef>
            <a:spcAft>
              <a:spcPts val="0"/>
            </a:spcAft>
          </a:pPr>
          <a:r>
            <a:rPr lang="fr-FR" sz="1500" b="1" kern="1200" dirty="0" smtClean="0"/>
            <a:t>    Accompagner chaque élève dans la construction de son avenir : une stratégie de réussite</a:t>
          </a:r>
        </a:p>
        <a:p>
          <a:pPr lvl="0" algn="ctr" defTabSz="666750">
            <a:lnSpc>
              <a:spcPct val="90000"/>
            </a:lnSpc>
            <a:spcBef>
              <a:spcPct val="0"/>
            </a:spcBef>
            <a:spcAft>
              <a:spcPts val="0"/>
            </a:spcAft>
          </a:pPr>
          <a:endParaRPr lang="fr-FR" sz="1500" kern="1200" dirty="0"/>
        </a:p>
      </dsp:txBody>
      <dsp:txXfrm>
        <a:off x="1399518" y="1151334"/>
        <a:ext cx="1307315" cy="1089429"/>
      </dsp:txXfrm>
    </dsp:sp>
    <dsp:sp modelId="{1896F2AC-560A-40DA-9964-7252DB3E3F7A}">
      <dsp:nvSpPr>
        <dsp:cNvPr id="0" name=""/>
        <dsp:cNvSpPr/>
      </dsp:nvSpPr>
      <dsp:spPr>
        <a:xfrm>
          <a:off x="900418" y="150343"/>
          <a:ext cx="4113686" cy="4113686"/>
        </a:xfrm>
        <a:prstGeom prst="circularArrow">
          <a:avLst>
            <a:gd name="adj1" fmla="val 5085"/>
            <a:gd name="adj2" fmla="val 327528"/>
            <a:gd name="adj3" fmla="val 1472472"/>
            <a:gd name="adj4" fmla="val 16199432"/>
            <a:gd name="adj5" fmla="val 5932"/>
          </a:avLst>
        </a:prstGeom>
        <a:solidFill>
          <a:srgbClr val="FF0066">
            <a:alpha val="7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5586F52-CCEF-4ADE-AD9A-12A8299FA7DA}">
      <dsp:nvSpPr>
        <dsp:cNvPr id="0" name=""/>
        <dsp:cNvSpPr/>
      </dsp:nvSpPr>
      <dsp:spPr>
        <a:xfrm>
          <a:off x="785828" y="285736"/>
          <a:ext cx="4113686" cy="4113686"/>
        </a:xfrm>
        <a:prstGeom prst="circularArrow">
          <a:avLst>
            <a:gd name="adj1" fmla="val 5085"/>
            <a:gd name="adj2" fmla="val 327528"/>
            <a:gd name="adj3" fmla="val 8671970"/>
            <a:gd name="adj4" fmla="val 1800502"/>
            <a:gd name="adj5" fmla="val 5932"/>
          </a:avLst>
        </a:prstGeom>
        <a:solidFill>
          <a:schemeClr val="accent3">
            <a:lumMod val="75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F4BB958-8170-4AD7-B848-6811DF0141CD}">
      <dsp:nvSpPr>
        <dsp:cNvPr id="0" name=""/>
        <dsp:cNvSpPr/>
      </dsp:nvSpPr>
      <dsp:spPr>
        <a:xfrm>
          <a:off x="750089" y="150252"/>
          <a:ext cx="4113686" cy="4113686"/>
        </a:xfrm>
        <a:prstGeom prst="circularArrow">
          <a:avLst>
            <a:gd name="adj1" fmla="val 5085"/>
            <a:gd name="adj2" fmla="val 327528"/>
            <a:gd name="adj3" fmla="val 15873039"/>
            <a:gd name="adj4" fmla="val 9000000"/>
            <a:gd name="adj5" fmla="val 5932"/>
          </a:avLst>
        </a:prstGeom>
        <a:solidFill>
          <a:srgbClr val="0070C0"/>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6347" cy="496491"/>
          </a:xfrm>
          <a:prstGeom prst="rect">
            <a:avLst/>
          </a:prstGeom>
        </p:spPr>
        <p:txBody>
          <a:bodyPr vert="horz" lIns="95585" tIns="47793" rIns="95585" bIns="47793" rtlCol="0"/>
          <a:lstStyle>
            <a:lvl1pPr algn="l">
              <a:defRPr sz="1300"/>
            </a:lvl1pPr>
          </a:lstStyle>
          <a:p>
            <a:endParaRPr lang="fr-FR"/>
          </a:p>
        </p:txBody>
      </p:sp>
      <p:sp>
        <p:nvSpPr>
          <p:cNvPr id="3" name="Espace réservé de la date 2"/>
          <p:cNvSpPr>
            <a:spLocks noGrp="1"/>
          </p:cNvSpPr>
          <p:nvPr>
            <p:ph type="dt" sz="quarter" idx="1"/>
          </p:nvPr>
        </p:nvSpPr>
        <p:spPr>
          <a:xfrm>
            <a:off x="3851344" y="1"/>
            <a:ext cx="2946347" cy="496491"/>
          </a:xfrm>
          <a:prstGeom prst="rect">
            <a:avLst/>
          </a:prstGeom>
        </p:spPr>
        <p:txBody>
          <a:bodyPr vert="horz" lIns="95585" tIns="47793" rIns="95585" bIns="47793" rtlCol="0"/>
          <a:lstStyle>
            <a:lvl1pPr algn="r">
              <a:defRPr sz="1300"/>
            </a:lvl1pPr>
          </a:lstStyle>
          <a:p>
            <a:fld id="{F71E7DE2-4CFA-4BE4-9BF2-6F031E3AA144}" type="datetimeFigureOut">
              <a:rPr lang="fr-FR" smtClean="0"/>
              <a:pPr/>
              <a:t>24/09/2021</a:t>
            </a:fld>
            <a:endParaRPr lang="fr-FR"/>
          </a:p>
        </p:txBody>
      </p:sp>
      <p:sp>
        <p:nvSpPr>
          <p:cNvPr id="4" name="Espace réservé du pied de page 3"/>
          <p:cNvSpPr>
            <a:spLocks noGrp="1"/>
          </p:cNvSpPr>
          <p:nvPr>
            <p:ph type="ftr" sz="quarter" idx="2"/>
          </p:nvPr>
        </p:nvSpPr>
        <p:spPr>
          <a:xfrm>
            <a:off x="1" y="9431600"/>
            <a:ext cx="2946347" cy="496491"/>
          </a:xfrm>
          <a:prstGeom prst="rect">
            <a:avLst/>
          </a:prstGeom>
        </p:spPr>
        <p:txBody>
          <a:bodyPr vert="horz" lIns="95585" tIns="47793" rIns="95585" bIns="47793"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3851344" y="9431600"/>
            <a:ext cx="2946347" cy="496491"/>
          </a:xfrm>
          <a:prstGeom prst="rect">
            <a:avLst/>
          </a:prstGeom>
        </p:spPr>
        <p:txBody>
          <a:bodyPr vert="horz" lIns="95585" tIns="47793" rIns="95585" bIns="47793" rtlCol="0" anchor="b"/>
          <a:lstStyle>
            <a:lvl1pPr algn="r">
              <a:defRPr sz="1300"/>
            </a:lvl1pPr>
          </a:lstStyle>
          <a:p>
            <a:fld id="{131875EB-6C59-4559-9344-50927D0BB97C}" type="slidenum">
              <a:rPr lang="fr-FR" smtClean="0"/>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6347" cy="496491"/>
          </a:xfrm>
          <a:prstGeom prst="rect">
            <a:avLst/>
          </a:prstGeom>
        </p:spPr>
        <p:txBody>
          <a:bodyPr vert="horz" lIns="95585" tIns="47793" rIns="95585" bIns="47793" rtlCol="0"/>
          <a:lstStyle>
            <a:lvl1pPr algn="l">
              <a:defRPr sz="1300"/>
            </a:lvl1pPr>
          </a:lstStyle>
          <a:p>
            <a:endParaRPr lang="fr-FR"/>
          </a:p>
        </p:txBody>
      </p:sp>
      <p:sp>
        <p:nvSpPr>
          <p:cNvPr id="3" name="Espace réservé de la date 2"/>
          <p:cNvSpPr>
            <a:spLocks noGrp="1"/>
          </p:cNvSpPr>
          <p:nvPr>
            <p:ph type="dt" idx="1"/>
          </p:nvPr>
        </p:nvSpPr>
        <p:spPr>
          <a:xfrm>
            <a:off x="3851344" y="1"/>
            <a:ext cx="2946347" cy="496491"/>
          </a:xfrm>
          <a:prstGeom prst="rect">
            <a:avLst/>
          </a:prstGeom>
        </p:spPr>
        <p:txBody>
          <a:bodyPr vert="horz" lIns="95585" tIns="47793" rIns="95585" bIns="47793" rtlCol="0"/>
          <a:lstStyle>
            <a:lvl1pPr algn="r">
              <a:defRPr sz="1300"/>
            </a:lvl1pPr>
          </a:lstStyle>
          <a:p>
            <a:fld id="{57680C85-F701-401C-9906-EAAED8DF41A7}" type="datetimeFigureOut">
              <a:rPr lang="fr-FR" smtClean="0"/>
              <a:pPr/>
              <a:t>24/09/2021</a:t>
            </a:fld>
            <a:endParaRPr lang="fr-FR"/>
          </a:p>
        </p:txBody>
      </p:sp>
      <p:sp>
        <p:nvSpPr>
          <p:cNvPr id="4" name="Espace réservé de l'image des diapositives 3"/>
          <p:cNvSpPr>
            <a:spLocks noGrp="1" noRot="1" noChangeAspect="1"/>
          </p:cNvSpPr>
          <p:nvPr>
            <p:ph type="sldImg" idx="2"/>
          </p:nvPr>
        </p:nvSpPr>
        <p:spPr>
          <a:xfrm>
            <a:off x="2005013" y="746125"/>
            <a:ext cx="2789237" cy="3722688"/>
          </a:xfrm>
          <a:prstGeom prst="rect">
            <a:avLst/>
          </a:prstGeom>
          <a:noFill/>
          <a:ln w="12700">
            <a:solidFill>
              <a:prstClr val="black"/>
            </a:solidFill>
          </a:ln>
        </p:spPr>
        <p:txBody>
          <a:bodyPr vert="horz" lIns="95585" tIns="47793" rIns="95585" bIns="47793" rtlCol="0" anchor="ctr"/>
          <a:lstStyle/>
          <a:p>
            <a:endParaRPr lang="fr-FR"/>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5585" tIns="47793" rIns="95585" bIns="47793"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1" y="9431600"/>
            <a:ext cx="2946347" cy="496491"/>
          </a:xfrm>
          <a:prstGeom prst="rect">
            <a:avLst/>
          </a:prstGeom>
        </p:spPr>
        <p:txBody>
          <a:bodyPr vert="horz" lIns="95585" tIns="47793" rIns="95585" bIns="47793"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3851344" y="9431600"/>
            <a:ext cx="2946347" cy="496491"/>
          </a:xfrm>
          <a:prstGeom prst="rect">
            <a:avLst/>
          </a:prstGeom>
        </p:spPr>
        <p:txBody>
          <a:bodyPr vert="horz" lIns="95585" tIns="47793" rIns="95585" bIns="47793" rtlCol="0" anchor="b"/>
          <a:lstStyle>
            <a:lvl1pPr algn="r">
              <a:defRPr sz="1300"/>
            </a:lvl1pPr>
          </a:lstStyle>
          <a:p>
            <a:fld id="{71A75886-9015-4CE2-85A2-48C45FD13BD2}" type="slidenum">
              <a:rPr lang="fr-FR" smtClean="0"/>
              <a:pPr/>
              <a:t>‹N°›</a:t>
            </a:fld>
            <a:endParaRPr lang="fr-FR"/>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005013" y="746125"/>
            <a:ext cx="2789237" cy="3722688"/>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71A75886-9015-4CE2-85A2-48C45FD13BD2}"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005013" y="746125"/>
            <a:ext cx="2789237" cy="3722688"/>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71A75886-9015-4CE2-85A2-48C45FD13BD2}" type="slidenum">
              <a:rPr lang="fr-FR" smtClean="0"/>
              <a:pPr/>
              <a:t>3</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81"/>
            <a:ext cx="5829300" cy="1960033"/>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596AC61F-EEB3-4078-9A30-F3A96FFFD5B9}" type="datetime1">
              <a:rPr lang="fr-FR" smtClean="0"/>
              <a:pPr/>
              <a:t>24/09/2021</a:t>
            </a:fld>
            <a:endParaRPr lang="fr-FR"/>
          </a:p>
        </p:txBody>
      </p:sp>
      <p:sp>
        <p:nvSpPr>
          <p:cNvPr id="5" name="Espace réservé du pied de page 4"/>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6" name="Espace réservé du numéro de diapositive 5"/>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43E6E35-27E3-4E74-B7F8-D391559B5C6C}" type="datetime1">
              <a:rPr lang="fr-FR" smtClean="0"/>
              <a:pPr/>
              <a:t>24/09/2021</a:t>
            </a:fld>
            <a:endParaRPr lang="fr-FR"/>
          </a:p>
        </p:txBody>
      </p:sp>
      <p:sp>
        <p:nvSpPr>
          <p:cNvPr id="5" name="Espace réservé du pied de page 4"/>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6" name="Espace réservé du numéro de diapositive 5"/>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3729037" y="488951"/>
            <a:ext cx="1157288" cy="104013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57185" y="488951"/>
            <a:ext cx="3357563" cy="104013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F725CC3-8E9F-4C6D-BB19-7A3033DAAE06}" type="datetime1">
              <a:rPr lang="fr-FR" smtClean="0"/>
              <a:pPr/>
              <a:t>24/09/2021</a:t>
            </a:fld>
            <a:endParaRPr lang="fr-FR"/>
          </a:p>
        </p:txBody>
      </p:sp>
      <p:sp>
        <p:nvSpPr>
          <p:cNvPr id="5" name="Espace réservé du pied de page 4"/>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6" name="Espace réservé du numéro de diapositive 5"/>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2F15FD9-6D79-4740-8A51-B4281CDA9ED9}" type="datetime1">
              <a:rPr lang="fr-FR" smtClean="0"/>
              <a:pPr/>
              <a:t>24/09/2021</a:t>
            </a:fld>
            <a:endParaRPr lang="fr-FR"/>
          </a:p>
        </p:txBody>
      </p:sp>
      <p:sp>
        <p:nvSpPr>
          <p:cNvPr id="5" name="Espace réservé du pied de page 4"/>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6" name="Espace réservé du numéro de diapositive 5"/>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541735" y="3875631"/>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DBBFA485-D668-4EBE-9384-CCF1B3CFA293}" type="datetime1">
              <a:rPr lang="fr-FR" smtClean="0"/>
              <a:pPr/>
              <a:t>24/09/2021</a:t>
            </a:fld>
            <a:endParaRPr lang="fr-FR"/>
          </a:p>
        </p:txBody>
      </p:sp>
      <p:sp>
        <p:nvSpPr>
          <p:cNvPr id="5" name="Espace réservé du pied de page 4"/>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6" name="Espace réservé du numéro de diapositive 5"/>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57177"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2628902"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658E8C0-3AAD-4960-86DC-1C09416809E7}" type="datetime1">
              <a:rPr lang="fr-FR" smtClean="0"/>
              <a:pPr/>
              <a:t>24/09/2021</a:t>
            </a:fld>
            <a:endParaRPr lang="fr-FR"/>
          </a:p>
        </p:txBody>
      </p:sp>
      <p:sp>
        <p:nvSpPr>
          <p:cNvPr id="6" name="Espace réservé du pied de page 5"/>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7" name="Espace réservé du numéro de diapositive 6"/>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42900" y="366184"/>
            <a:ext cx="6172200" cy="1524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348377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348377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51DD480-34CA-432A-8EAA-783E5D3547A0}" type="datetime1">
              <a:rPr lang="fr-FR" smtClean="0"/>
              <a:pPr/>
              <a:t>24/09/2021</a:t>
            </a:fld>
            <a:endParaRPr lang="fr-FR"/>
          </a:p>
        </p:txBody>
      </p:sp>
      <p:sp>
        <p:nvSpPr>
          <p:cNvPr id="8" name="Espace réservé du pied de page 7"/>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9" name="Espace réservé du numéro de diapositive 8"/>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2CF52F8-130D-4D27-821D-898EAFD30A19}" type="datetime1">
              <a:rPr lang="fr-FR" smtClean="0"/>
              <a:pPr/>
              <a:t>24/09/2021</a:t>
            </a:fld>
            <a:endParaRPr lang="fr-FR"/>
          </a:p>
        </p:txBody>
      </p:sp>
      <p:sp>
        <p:nvSpPr>
          <p:cNvPr id="4" name="Espace réservé du pied de page 3"/>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5" name="Espace réservé du numéro de diapositive 4"/>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8BEED0B-F33B-4535-AFDB-A3B090C4B1CE}" type="datetime1">
              <a:rPr lang="fr-FR" smtClean="0"/>
              <a:pPr/>
              <a:t>24/09/2021</a:t>
            </a:fld>
            <a:endParaRPr lang="fr-FR"/>
          </a:p>
        </p:txBody>
      </p:sp>
      <p:sp>
        <p:nvSpPr>
          <p:cNvPr id="3" name="Espace réservé du pied de page 2"/>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4" name="Espace réservé du numéro de diapositive 3"/>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10" y="364067"/>
            <a:ext cx="2256235" cy="154940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2681297" y="36407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342910" y="1913478"/>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E1563CF-5897-4CD4-B2A3-9DA32F59970D}" type="datetime1">
              <a:rPr lang="fr-FR" smtClean="0"/>
              <a:pPr/>
              <a:t>24/09/2021</a:t>
            </a:fld>
            <a:endParaRPr lang="fr-FR"/>
          </a:p>
        </p:txBody>
      </p:sp>
      <p:sp>
        <p:nvSpPr>
          <p:cNvPr id="6" name="Espace réservé du pied de page 5"/>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7" name="Espace réservé du numéro de diapositive 6"/>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1"/>
            <a:ext cx="4114800" cy="755651"/>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1F8802B2-9B77-4975-91C9-CC0A1B216223}" type="datetime1">
              <a:rPr lang="fr-FR" smtClean="0"/>
              <a:pPr/>
              <a:t>24/09/2021</a:t>
            </a:fld>
            <a:endParaRPr lang="fr-FR"/>
          </a:p>
        </p:txBody>
      </p:sp>
      <p:sp>
        <p:nvSpPr>
          <p:cNvPr id="6" name="Espace réservé du pied de page 5"/>
          <p:cNvSpPr>
            <a:spLocks noGrp="1"/>
          </p:cNvSpPr>
          <p:nvPr>
            <p:ph type="ftr" sz="quarter" idx="11"/>
          </p:nvPr>
        </p:nvSpPr>
        <p:spPr/>
        <p:txBody>
          <a:bodyPr/>
          <a:lstStyle/>
          <a:p>
            <a:r>
              <a:rPr lang="fr-FR" smtClean="0"/>
              <a:t>Collège Françoise Héritier, 31 Rue de Rozès 32600 L'Isle-Jourdain  Tél : 05 31 00 32 80 @ : 0320740F@ac-toulouse.fr ENT : Twitter : </a:t>
            </a:r>
            <a:endParaRPr lang="fr-FR"/>
          </a:p>
        </p:txBody>
      </p:sp>
      <p:sp>
        <p:nvSpPr>
          <p:cNvPr id="7" name="Espace réservé du numéro de diapositive 6"/>
          <p:cNvSpPr>
            <a:spLocks noGrp="1"/>
          </p:cNvSpPr>
          <p:nvPr>
            <p:ph type="sldNum" sz="quarter" idx="12"/>
          </p:nvPr>
        </p:nvSpPr>
        <p:spPr/>
        <p:txBody>
          <a:bodyPr/>
          <a:lstStyle/>
          <a:p>
            <a:fld id="{980737C6-004C-46B1-A1D1-8CE2FCD98FD4}"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342900" y="2133614"/>
            <a:ext cx="6172200" cy="603461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342900" y="847514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895E89D-9B86-4B2F-A31C-28F594E5E00F}" type="datetime1">
              <a:rPr lang="fr-FR" smtClean="0"/>
              <a:pPr/>
              <a:t>24/09/2021</a:t>
            </a:fld>
            <a:endParaRPr lang="fr-FR"/>
          </a:p>
        </p:txBody>
      </p:sp>
      <p:sp>
        <p:nvSpPr>
          <p:cNvPr id="5" name="Espace réservé du pied de page 4"/>
          <p:cNvSpPr>
            <a:spLocks noGrp="1"/>
          </p:cNvSpPr>
          <p:nvPr>
            <p:ph type="ftr" sz="quarter" idx="3"/>
          </p:nvPr>
        </p:nvSpPr>
        <p:spPr>
          <a:xfrm>
            <a:off x="2343150" y="847514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Collège Françoise Héritier, 31 Rue de Rozès 32600 L'Isle-Jourdain  Tél : 05 31 00 32 80 @ : 0320740F@ac-toulouse.fr ENT : Twitter : </a:t>
            </a:r>
            <a:endParaRPr lang="fr-FR"/>
          </a:p>
        </p:txBody>
      </p:sp>
      <p:sp>
        <p:nvSpPr>
          <p:cNvPr id="6" name="Espace réservé du numéro de diapositive 5"/>
          <p:cNvSpPr>
            <a:spLocks noGrp="1"/>
          </p:cNvSpPr>
          <p:nvPr>
            <p:ph type="sldNum" sz="quarter" idx="4"/>
          </p:nvPr>
        </p:nvSpPr>
        <p:spPr>
          <a:xfrm>
            <a:off x="4914900" y="847514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80737C6-004C-46B1-A1D1-8CE2FCD98FD4}"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openxmlformats.org/officeDocument/2006/relationships/image" Target="../media/image1.jpeg"/><Relationship Id="rId12"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5.jpeg"/><Relationship Id="rId5" Type="http://schemas.openxmlformats.org/officeDocument/2006/relationships/diagramQuickStyle" Target="../diagrams/quickStyle1.xml"/><Relationship Id="rId10" Type="http://schemas.openxmlformats.org/officeDocument/2006/relationships/image" Target="../media/image4.jpeg"/><Relationship Id="rId4" Type="http://schemas.openxmlformats.org/officeDocument/2006/relationships/diagramLayout" Target="../diagrams/layout1.xml"/><Relationship Id="rId9"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nvGraphicFramePr>
        <p:xfrm>
          <a:off x="500044" y="3214685"/>
          <a:ext cx="5857916" cy="43577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Image 15"/>
          <p:cNvPicPr/>
          <p:nvPr/>
        </p:nvPicPr>
        <p:blipFill>
          <a:blip r:embed="rId7"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571482" y="1643050"/>
            <a:ext cx="571504" cy="423415"/>
          </a:xfrm>
          <a:prstGeom prst="rect">
            <a:avLst/>
          </a:prstGeom>
          <a:noFill/>
          <a:ln>
            <a:noFill/>
          </a:ln>
        </p:spPr>
      </p:pic>
      <p:grpSp>
        <p:nvGrpSpPr>
          <p:cNvPr id="17" name="Groupe 28"/>
          <p:cNvGrpSpPr/>
          <p:nvPr/>
        </p:nvGrpSpPr>
        <p:grpSpPr>
          <a:xfrm>
            <a:off x="500044" y="714348"/>
            <a:ext cx="714380" cy="812424"/>
            <a:chOff x="699301" y="-3497589"/>
            <a:chExt cx="1209675" cy="1097792"/>
          </a:xfrm>
          <a:noFill/>
        </p:grpSpPr>
        <p:pic>
          <p:nvPicPr>
            <p:cNvPr id="18" name="Image 8"/>
            <p:cNvPicPr>
              <a:picLocks noChangeAspect="1"/>
            </p:cNvPicPr>
            <p:nvPr/>
          </p:nvPicPr>
          <p:blipFill>
            <a:blip r:embed="rId8" cstate="print"/>
            <a:srcRect/>
            <a:stretch>
              <a:fillRect/>
            </a:stretch>
          </p:blipFill>
          <p:spPr bwMode="auto">
            <a:xfrm>
              <a:off x="699301" y="-3497589"/>
              <a:ext cx="1209675" cy="733418"/>
            </a:xfrm>
            <a:prstGeom prst="rect">
              <a:avLst/>
            </a:prstGeom>
            <a:grpFill/>
            <a:ln>
              <a:noFill/>
            </a:ln>
          </p:spPr>
        </p:pic>
        <p:pic>
          <p:nvPicPr>
            <p:cNvPr id="19" name="Image 5"/>
            <p:cNvPicPr>
              <a:picLocks noChangeAspect="1"/>
            </p:cNvPicPr>
            <p:nvPr/>
          </p:nvPicPr>
          <p:blipFill>
            <a:blip r:embed="rId9" cstate="print"/>
            <a:srcRect/>
            <a:stretch>
              <a:fillRect/>
            </a:stretch>
          </p:blipFill>
          <p:spPr bwMode="auto">
            <a:xfrm>
              <a:off x="1086489" y="-2780806"/>
              <a:ext cx="501729" cy="381009"/>
            </a:xfrm>
            <a:prstGeom prst="rect">
              <a:avLst/>
            </a:prstGeom>
            <a:grpFill/>
            <a:ln>
              <a:noFill/>
            </a:ln>
          </p:spPr>
        </p:pic>
      </p:grpSp>
      <p:pic>
        <p:nvPicPr>
          <p:cNvPr id="11" name="Image 10" descr="Dl_wDUcX0AIKeb0.jpg"/>
          <p:cNvPicPr>
            <a:picLocks noChangeAspect="1"/>
          </p:cNvPicPr>
          <p:nvPr/>
        </p:nvPicPr>
        <p:blipFill>
          <a:blip r:embed="rId10" cstate="print"/>
          <a:stretch>
            <a:fillRect/>
          </a:stretch>
        </p:blipFill>
        <p:spPr>
          <a:xfrm>
            <a:off x="5715022" y="857225"/>
            <a:ext cx="619129" cy="411395"/>
          </a:xfrm>
          <a:prstGeom prst="rect">
            <a:avLst/>
          </a:prstGeom>
          <a:noFill/>
          <a:ln>
            <a:noFill/>
          </a:ln>
        </p:spPr>
      </p:pic>
      <p:sp>
        <p:nvSpPr>
          <p:cNvPr id="23" name="Rectangle 22"/>
          <p:cNvSpPr/>
          <p:nvPr/>
        </p:nvSpPr>
        <p:spPr>
          <a:xfrm>
            <a:off x="1071547" y="714350"/>
            <a:ext cx="4786347"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F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Projet SEGPA 2021-2024</a:t>
            </a:r>
            <a:endParaRPr lang="fr-FR"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0" name="Rectangle 29"/>
          <p:cNvSpPr/>
          <p:nvPr/>
        </p:nvSpPr>
        <p:spPr>
          <a:xfrm>
            <a:off x="285734" y="2714612"/>
            <a:ext cx="6387389" cy="4001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sz="2000" b="1" i="1" dirty="0" smtClean="0">
                <a:ln w="11430"/>
                <a:solidFill>
                  <a:srgbClr val="C00000"/>
                </a:solidFill>
                <a:effectLst>
                  <a:outerShdw blurRad="50800" dist="39000" dir="5460000" algn="tl">
                    <a:srgbClr val="000000">
                      <a:alpha val="38000"/>
                    </a:srgbClr>
                  </a:outerShdw>
                </a:effectLst>
              </a:rPr>
              <a:t>Rebondir avec la SEGPA du collège Françoise Héritier</a:t>
            </a:r>
            <a:endParaRPr lang="fr-FR" sz="2000" b="1" dirty="0">
              <a:ln w="11430"/>
              <a:solidFill>
                <a:srgbClr val="C00000"/>
              </a:solidFill>
              <a:effectLst>
                <a:outerShdw blurRad="50800" dist="39000" dir="5460000" algn="tl">
                  <a:srgbClr val="000000">
                    <a:alpha val="38000"/>
                  </a:srgbClr>
                </a:outerShdw>
              </a:effectLst>
            </a:endParaRPr>
          </a:p>
        </p:txBody>
      </p:sp>
      <p:sp>
        <p:nvSpPr>
          <p:cNvPr id="37" name="Espace réservé du pied de page 36"/>
          <p:cNvSpPr>
            <a:spLocks noGrp="1"/>
          </p:cNvSpPr>
          <p:nvPr>
            <p:ph type="ftr" sz="quarter" idx="11"/>
          </p:nvPr>
        </p:nvSpPr>
        <p:spPr>
          <a:xfrm>
            <a:off x="1071546" y="8215340"/>
            <a:ext cx="4929222" cy="629709"/>
          </a:xfrm>
        </p:spPr>
        <p:txBody>
          <a:bodyPr/>
          <a:lstStyle/>
          <a:p>
            <a:r>
              <a:rPr lang="fr-FR" sz="900" b="1" dirty="0" smtClean="0">
                <a:solidFill>
                  <a:schemeClr val="accent1">
                    <a:lumMod val="50000"/>
                  </a:schemeClr>
                </a:solidFill>
              </a:rPr>
              <a:t>Collège Françoise Héritier, 31 Rue de </a:t>
            </a:r>
            <a:r>
              <a:rPr lang="fr-FR" sz="900" b="1" dirty="0" err="1" smtClean="0">
                <a:solidFill>
                  <a:schemeClr val="accent1">
                    <a:lumMod val="50000"/>
                  </a:schemeClr>
                </a:solidFill>
              </a:rPr>
              <a:t>Rozès</a:t>
            </a:r>
            <a:r>
              <a:rPr lang="fr-FR" sz="900" b="1" dirty="0">
                <a:solidFill>
                  <a:schemeClr val="accent1">
                    <a:lumMod val="50000"/>
                  </a:schemeClr>
                </a:solidFill>
              </a:rPr>
              <a:t> </a:t>
            </a:r>
            <a:r>
              <a:rPr lang="fr-FR" sz="900" b="1" dirty="0" smtClean="0">
                <a:solidFill>
                  <a:schemeClr val="accent1">
                    <a:lumMod val="50000"/>
                  </a:schemeClr>
                </a:solidFill>
              </a:rPr>
              <a:t>32600 L'Isle-Jourdain </a:t>
            </a:r>
          </a:p>
          <a:p>
            <a:r>
              <a:rPr lang="fr-FR" sz="900" b="1" dirty="0" smtClean="0">
                <a:solidFill>
                  <a:schemeClr val="accent1">
                    <a:lumMod val="50000"/>
                  </a:schemeClr>
                </a:solidFill>
              </a:rPr>
              <a:t>Tél : 05 31 00 32 80</a:t>
            </a:r>
          </a:p>
          <a:p>
            <a:r>
              <a:rPr lang="fr-FR" sz="900" b="1" dirty="0" smtClean="0">
                <a:solidFill>
                  <a:schemeClr val="accent1">
                    <a:lumMod val="50000"/>
                  </a:schemeClr>
                </a:solidFill>
              </a:rPr>
              <a:t>@ : 0320740F@ac-toulouse.fr</a:t>
            </a:r>
          </a:p>
          <a:p>
            <a:r>
              <a:rPr lang="fr-FR" sz="900" b="1" dirty="0" smtClean="0">
                <a:solidFill>
                  <a:schemeClr val="accent1">
                    <a:lumMod val="50000"/>
                  </a:schemeClr>
                </a:solidFill>
              </a:rPr>
              <a:t>Site ENT : https://francoise-heritier.mon-ent-occitanie.fr/</a:t>
            </a:r>
            <a:endParaRPr lang="fr-FR" sz="900" b="1" dirty="0">
              <a:solidFill>
                <a:schemeClr val="accent1">
                  <a:lumMod val="50000"/>
                </a:schemeClr>
              </a:solidFill>
            </a:endParaRPr>
          </a:p>
          <a:p>
            <a:r>
              <a:rPr lang="fr-FR" sz="900" b="1" dirty="0" err="1" smtClean="0">
                <a:solidFill>
                  <a:schemeClr val="accent1">
                    <a:lumMod val="50000"/>
                  </a:schemeClr>
                </a:solidFill>
              </a:rPr>
              <a:t>Twitter</a:t>
            </a:r>
            <a:r>
              <a:rPr lang="fr-FR" sz="900" b="1" dirty="0" smtClean="0">
                <a:solidFill>
                  <a:schemeClr val="accent1">
                    <a:lumMod val="50000"/>
                  </a:schemeClr>
                </a:solidFill>
              </a:rPr>
              <a:t> :  @</a:t>
            </a:r>
            <a:r>
              <a:rPr lang="fr-FR" sz="900" b="1" dirty="0" err="1" smtClean="0">
                <a:solidFill>
                  <a:schemeClr val="accent1">
                    <a:lumMod val="50000"/>
                  </a:schemeClr>
                </a:solidFill>
              </a:rPr>
              <a:t>CollegeHeritier</a:t>
            </a:r>
            <a:endParaRPr lang="fr-FR" sz="900" b="1" dirty="0" smtClean="0">
              <a:solidFill>
                <a:schemeClr val="accent1">
                  <a:lumMod val="50000"/>
                </a:schemeClr>
              </a:solidFill>
            </a:endParaRPr>
          </a:p>
          <a:p>
            <a:endParaRPr lang="fr-FR" sz="900" b="1" dirty="0">
              <a:solidFill>
                <a:schemeClr val="accent1">
                  <a:lumMod val="50000"/>
                </a:schemeClr>
              </a:solidFill>
            </a:endParaRPr>
          </a:p>
        </p:txBody>
      </p:sp>
      <p:sp>
        <p:nvSpPr>
          <p:cNvPr id="39" name="Espace réservé du numéro de diapositive 38"/>
          <p:cNvSpPr>
            <a:spLocks noGrp="1"/>
          </p:cNvSpPr>
          <p:nvPr>
            <p:ph type="sldNum" sz="quarter" idx="12"/>
          </p:nvPr>
        </p:nvSpPr>
        <p:spPr/>
        <p:txBody>
          <a:bodyPr/>
          <a:lstStyle/>
          <a:p>
            <a:fld id="{980737C6-004C-46B1-A1D1-8CE2FCD98FD4}" type="slidenum">
              <a:rPr lang="fr-FR" smtClean="0"/>
              <a:pPr/>
              <a:t>1</a:t>
            </a:fld>
            <a:endParaRPr lang="fr-FR"/>
          </a:p>
        </p:txBody>
      </p:sp>
      <p:pic>
        <p:nvPicPr>
          <p:cNvPr id="13" name="Image 12" descr="C:\Users\direction\Desktop\lectureFichiergw.jpg"/>
          <p:cNvPicPr/>
          <p:nvPr/>
        </p:nvPicPr>
        <p:blipFill>
          <a:blip r:embed="rId11" cstate="print"/>
          <a:srcRect/>
          <a:stretch>
            <a:fillRect/>
          </a:stretch>
        </p:blipFill>
        <p:spPr bwMode="auto">
          <a:xfrm>
            <a:off x="2822392" y="1763688"/>
            <a:ext cx="1182672" cy="956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980737C6-004C-46B1-A1D1-8CE2FCD98FD4}" type="slidenum">
              <a:rPr lang="fr-FR" smtClean="0"/>
              <a:pPr/>
              <a:t>2</a:t>
            </a:fld>
            <a:endParaRPr lang="fr-FR"/>
          </a:p>
        </p:txBody>
      </p:sp>
      <p:sp>
        <p:nvSpPr>
          <p:cNvPr id="4" name="ZoneTexte 3"/>
          <p:cNvSpPr txBox="1"/>
          <p:nvPr/>
        </p:nvSpPr>
        <p:spPr>
          <a:xfrm>
            <a:off x="404664" y="395536"/>
            <a:ext cx="5143536" cy="646331"/>
          </a:xfrm>
          <a:prstGeom prst="rect">
            <a:avLst/>
          </a:prstGeom>
          <a:noFill/>
        </p:spPr>
        <p:txBody>
          <a:bodyPr wrap="square" rtlCol="0">
            <a:spAutoFit/>
          </a:bodyPr>
          <a:lstStyle/>
          <a:p>
            <a:pPr algn="ctr"/>
            <a:r>
              <a:rPr lang="fr-FR" b="1" dirty="0" smtClean="0">
                <a:solidFill>
                  <a:schemeClr val="accent1">
                    <a:lumMod val="50000"/>
                  </a:schemeClr>
                </a:solidFill>
              </a:rPr>
              <a:t>Projet SEGPA du collège Françoise Héritier de l’Isle Jourdain  </a:t>
            </a:r>
            <a:endParaRPr lang="fr-FR" b="1" dirty="0">
              <a:solidFill>
                <a:schemeClr val="accent1">
                  <a:lumMod val="50000"/>
                </a:schemeClr>
              </a:solidFill>
            </a:endParaRPr>
          </a:p>
        </p:txBody>
      </p:sp>
      <p:sp>
        <p:nvSpPr>
          <p:cNvPr id="5" name="Rectangle 4"/>
          <p:cNvSpPr/>
          <p:nvPr/>
        </p:nvSpPr>
        <p:spPr>
          <a:xfrm>
            <a:off x="0" y="1285852"/>
            <a:ext cx="6500834" cy="1815881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buFont typeface="Wingdings" pitchFamily="2" charset="2"/>
              <a:buChar char="Ø"/>
            </a:pPr>
            <a:r>
              <a:rPr lang="fr-FR" sz="1100" b="1" i="1" dirty="0" smtClean="0"/>
              <a:t> </a:t>
            </a:r>
            <a:r>
              <a:rPr lang="fr-FR" sz="1400" b="1" i="1" dirty="0" smtClean="0">
                <a:solidFill>
                  <a:schemeClr val="accent1">
                    <a:lumMod val="50000"/>
                  </a:schemeClr>
                </a:solidFill>
              </a:rPr>
              <a:t>Préambule</a:t>
            </a:r>
          </a:p>
          <a:p>
            <a:r>
              <a:rPr lang="fr-FR" sz="1000" dirty="0" smtClean="0">
                <a:solidFill>
                  <a:schemeClr val="accent1">
                    <a:lumMod val="50000"/>
                  </a:schemeClr>
                </a:solidFill>
              </a:rPr>
              <a:t>.</a:t>
            </a:r>
            <a:r>
              <a:rPr lang="fr-FR" sz="1000" dirty="0" smtClean="0"/>
              <a:t>La circulaire du 28 octobre 2015 qui a profondément modifié le fonctionnement des SEGPA vise une meilleure inclusion des élèves de ces sections dans le collège.</a:t>
            </a:r>
          </a:p>
          <a:p>
            <a:r>
              <a:rPr lang="fr-FR" sz="1000" dirty="0" smtClean="0"/>
              <a:t>D’autre part,  la SEGPA  de l’Isle Jourdain a été transférée  de l’ancien collège « Louise Michel » au nouveau collège  « Françoise Héritier » l’an dernier et un nouveau projet d’établissement a été mis en œuvre  en 2020 </a:t>
            </a:r>
          </a:p>
          <a:p>
            <a:r>
              <a:rPr lang="fr-FR" sz="1000" dirty="0" smtClean="0"/>
              <a:t>Ces nouveaux cadres, législatif et institutionnel, ont amené l’équipe pédagogique de la SEGPA du  collège F Héritier à refonder le projet afin qu’il s’inscrive pleinement dans ces deux perspectives.</a:t>
            </a:r>
          </a:p>
          <a:p>
            <a:r>
              <a:rPr lang="fr-FR" sz="1000" dirty="0" smtClean="0"/>
              <a:t/>
            </a:r>
            <a:br>
              <a:rPr lang="fr-FR" sz="1000" dirty="0" smtClean="0"/>
            </a:br>
            <a:endParaRPr lang="fr-FR" sz="1000" dirty="0" smtClean="0"/>
          </a:p>
          <a:p>
            <a:r>
              <a:rPr lang="fr-FR" sz="1000" b="1" dirty="0" smtClean="0"/>
              <a:t>Modalités d’admission Public</a:t>
            </a:r>
            <a:endParaRPr lang="fr-FR" sz="1000" dirty="0" smtClean="0"/>
          </a:p>
          <a:p>
            <a:r>
              <a:rPr lang="fr-FR" sz="1000" dirty="0" smtClean="0"/>
              <a:t>Le public ne change pas : la SEGPA accueille des élèves présentant des difficultés scolaires graves et persistantes auxquelles n'ont pu remédier les actions de prévention, d'aide et de soutien. Ces élèves ne maîtrisent pas toutes les compétences et connaissances définies dans le socle commun de connaissances, de compétences et de culture attendues à la fin du cycle des apprentissages fondamentaux, et présentent des lacunes importantes qui risquent d'obérer l'acquisition de celles prévues au cycle de consolidation.</a:t>
            </a:r>
            <a:br>
              <a:rPr lang="fr-FR" sz="1000" dirty="0" smtClean="0"/>
            </a:br>
            <a:r>
              <a:rPr lang="fr-FR" sz="1000" dirty="0" smtClean="0"/>
              <a:t>La SEGPA n'a pas vocation à accueillir des élèves au seul titre de troubles du comportement ou de difficultés directement liées à la compréhension de la langue française.</a:t>
            </a:r>
          </a:p>
          <a:p>
            <a:r>
              <a:rPr lang="fr-FR" sz="1000" dirty="0" smtClean="0"/>
              <a:t>Le redoublement n’est plus une condition nécessaire à une pré-orientation en CM2 pour une scolarisation en 6ème SEGPA</a:t>
            </a:r>
          </a:p>
          <a:p>
            <a:endParaRPr lang="fr-FR" sz="1000" dirty="0" smtClean="0"/>
          </a:p>
          <a:p>
            <a:r>
              <a:rPr lang="fr-FR" sz="1000" b="1" dirty="0" smtClean="0"/>
              <a:t>Modalités pédagogiques </a:t>
            </a:r>
            <a:endParaRPr lang="fr-FR" sz="1000" dirty="0" smtClean="0"/>
          </a:p>
          <a:p>
            <a:r>
              <a:rPr lang="fr-FR" sz="1000" dirty="0" smtClean="0"/>
              <a:t>Le nouveau fonctionnement vise une meilleure inclusion de la </a:t>
            </a:r>
            <a:r>
              <a:rPr lang="fr-FR" sz="1000" dirty="0" err="1" smtClean="0"/>
              <a:t>Segpa</a:t>
            </a:r>
            <a:r>
              <a:rPr lang="fr-FR" sz="1000" dirty="0" smtClean="0"/>
              <a:t> dans les classes d’enseignement général du collège.</a:t>
            </a:r>
          </a:p>
          <a:p>
            <a:r>
              <a:rPr lang="fr-FR" sz="1000" dirty="0" smtClean="0"/>
              <a:t>La </a:t>
            </a:r>
            <a:r>
              <a:rPr lang="fr-FR" sz="1000" dirty="0" err="1" smtClean="0"/>
              <a:t>Segpa</a:t>
            </a:r>
            <a:r>
              <a:rPr lang="fr-FR" sz="1000" dirty="0" smtClean="0"/>
              <a:t> du collège Françoise Héritier possède quatre divisions (de la sixième à la troisième) pour permettre aux élèves d'accomplir un cursus complet dans ce même collège. Chaque division ne dépasse pas 16 élèves.</a:t>
            </a:r>
          </a:p>
          <a:p>
            <a:r>
              <a:rPr lang="fr-FR" sz="1000" dirty="0" smtClean="0"/>
              <a:t/>
            </a:r>
            <a:br>
              <a:rPr lang="fr-FR" sz="1000" dirty="0" smtClean="0"/>
            </a:br>
            <a:r>
              <a:rPr lang="fr-FR" sz="1000" dirty="0" smtClean="0"/>
              <a:t>La </a:t>
            </a:r>
            <a:r>
              <a:rPr lang="fr-FR" sz="1000" dirty="0" err="1" smtClean="0"/>
              <a:t>Segpa</a:t>
            </a:r>
            <a:r>
              <a:rPr lang="fr-FR" sz="1000" dirty="0" smtClean="0"/>
              <a:t> n'est pas conçue comme le lieu unique où les enseignements sont dispensés aux élèves qui en bénéficient. Ces élèves sont accompagnés dans leurs apprentissages par les enseignants spécialisés soit dans leur classe au sein de la </a:t>
            </a:r>
            <a:r>
              <a:rPr lang="fr-FR" sz="1000" dirty="0" err="1" smtClean="0"/>
              <a:t>Segpa</a:t>
            </a:r>
            <a:r>
              <a:rPr lang="fr-FR" sz="1000" dirty="0" smtClean="0"/>
              <a:t>, soit dans les temps d'enseignement dans les autres classes du collège, soit dans des groupes de besoin.</a:t>
            </a:r>
          </a:p>
          <a:p>
            <a:r>
              <a:rPr lang="fr-FR" sz="1000" dirty="0" smtClean="0"/>
              <a:t>Comme tous les collégiens ils suivent les Parcours d’Éducation Culturelle et Artistique, Avenir, Citoyen et de Santé.</a:t>
            </a:r>
          </a:p>
          <a:p>
            <a:endParaRPr lang="fr-FR" sz="1000" dirty="0" smtClean="0"/>
          </a:p>
          <a:p>
            <a:r>
              <a:rPr lang="fr-FR" sz="1000" dirty="0" smtClean="0"/>
              <a:t>Les élèves bénéficiant de la </a:t>
            </a:r>
            <a:r>
              <a:rPr lang="fr-FR" sz="1000" dirty="0" err="1" smtClean="0"/>
              <a:t>Segpa</a:t>
            </a:r>
            <a:r>
              <a:rPr lang="fr-FR" sz="1000" dirty="0" smtClean="0"/>
              <a:t> participent à la vie de l'établissement et aux activités communes du collège.</a:t>
            </a:r>
          </a:p>
          <a:p>
            <a:endParaRPr lang="fr-FR" sz="1000" dirty="0" smtClean="0"/>
          </a:p>
          <a:p>
            <a:r>
              <a:rPr lang="fr-FR" sz="1000" b="1" dirty="0" smtClean="0"/>
              <a:t>La 6éme SEGPA  (6°1)</a:t>
            </a:r>
            <a:endParaRPr lang="fr-FR" sz="1000" dirty="0" smtClean="0"/>
          </a:p>
          <a:p>
            <a:r>
              <a:rPr lang="fr-FR" sz="1000" dirty="0" smtClean="0"/>
              <a:t>Cette première année de collège met en place des parcours de scolarisation qui favorisent la progression des élèves dans les enseignements. Elle a pour objet de permettre de réinterroger l'opportunité d'une orientation à l'issue de l'année de classe de sixième </a:t>
            </a:r>
            <a:r>
              <a:rPr lang="fr-FR" sz="1000" dirty="0" err="1" smtClean="0"/>
              <a:t>Segpa</a:t>
            </a:r>
            <a:r>
              <a:rPr lang="fr-FR" sz="1000" dirty="0" smtClean="0"/>
              <a:t> avec une nouvelle étude du dossier.</a:t>
            </a:r>
          </a:p>
          <a:p>
            <a:r>
              <a:rPr lang="fr-FR" sz="1000" dirty="0" smtClean="0"/>
              <a:t>La classe de sixième a pour objectif de permettre à l'élève de réussir son insertion au collège, de s'approprier ou de se réapproprier des savoirs.</a:t>
            </a:r>
          </a:p>
          <a:p>
            <a:endParaRPr lang="fr-FR" sz="1000" dirty="0" smtClean="0"/>
          </a:p>
          <a:p>
            <a:r>
              <a:rPr lang="fr-FR" sz="1000" b="1" dirty="0" smtClean="0"/>
              <a:t>Les élèves de 6 </a:t>
            </a:r>
            <a:r>
              <a:rPr lang="fr-FR" sz="1000" b="1" dirty="0" err="1" smtClean="0"/>
              <a:t>ème</a:t>
            </a:r>
            <a:r>
              <a:rPr lang="fr-FR" sz="1000" b="1" dirty="0" smtClean="0"/>
              <a:t> SEGPA sont fortement inclus</a:t>
            </a:r>
            <a:r>
              <a:rPr lang="fr-FR" sz="1000" dirty="0" smtClean="0"/>
              <a:t> : </a:t>
            </a:r>
          </a:p>
          <a:p>
            <a:r>
              <a:rPr lang="fr-FR" sz="1000" dirty="0" smtClean="0"/>
              <a:t>Durant une première période (6 semaines) les 6°1 sont inclus dans des classes ordinaires de 6° pour toutes les matières sauf en anglais . Le PE référent des 6° 1 évaluera les besoins, pilotera le projet individuel ainsi que l’EDT de chaque élève;  il  sera chargé de la </a:t>
            </a:r>
            <a:r>
              <a:rPr lang="fr-FR" sz="1000" dirty="0" err="1" smtClean="0"/>
              <a:t>co</a:t>
            </a:r>
            <a:r>
              <a:rPr lang="fr-FR" sz="1000" dirty="0" smtClean="0"/>
              <a:t>-animation (dans les classes d’accueil) , de proposer un étayage aux 6°1 et de mettre en place des regroupements ciblés afin de proposer de l'accompagnement pédagogique aux élèves les plus en difficulté . Durant cette première partie de l'année, Il suivra tous les élèves de 6°1 sans exception notamment en maths et en français.</a:t>
            </a:r>
          </a:p>
          <a:p>
            <a:r>
              <a:rPr lang="fr-FR" sz="1000" dirty="0" smtClean="0"/>
              <a:t>L'emploi du temps de la sixième SEGPA se construira par étapes avec des périodes de regroupement (accompagnement personnalisé) dès le départ qui augmenteront au fur et à mesure.</a:t>
            </a:r>
          </a:p>
          <a:p>
            <a:endParaRPr lang="fr-FR" sz="1000" dirty="0" smtClean="0"/>
          </a:p>
          <a:p>
            <a:r>
              <a:rPr lang="fr-FR" sz="1000" dirty="0" smtClean="0"/>
              <a:t>A partir de la seconde période, les élèves pour lesquels l’inclusion pose des difficultés importantes seront affectés à des cours d’enseignements adaptés proposé par le PE.</a:t>
            </a:r>
          </a:p>
          <a:p>
            <a:r>
              <a:rPr lang="fr-FR" sz="1000" dirty="0" smtClean="0"/>
              <a:t>Ce dispositif permettra de multiples possibilités d’aménagements  tout le long de l’année ( échanges / projets communs/ nouvelles inclusions ou nouveaux retours) en fonction de l’appétence scolaire et du niveau des élèves</a:t>
            </a:r>
            <a:r>
              <a:rPr lang="fr-FR" sz="1000" b="1" dirty="0" smtClean="0"/>
              <a:t>. </a:t>
            </a:r>
            <a:r>
              <a:rPr lang="fr-FR" sz="1000" dirty="0" smtClean="0"/>
              <a:t/>
            </a:r>
            <a:br>
              <a:rPr lang="fr-FR" sz="1000" dirty="0" smtClean="0"/>
            </a:br>
            <a:endParaRPr lang="fr-FR" sz="1000" dirty="0" smtClean="0"/>
          </a:p>
          <a:p>
            <a:r>
              <a:rPr lang="fr-FR" sz="1000" b="1" dirty="0" smtClean="0"/>
              <a:t>Un directeur adjoint chargé de la SEGPA</a:t>
            </a:r>
            <a:endParaRPr lang="fr-FR" sz="1000" dirty="0" smtClean="0"/>
          </a:p>
          <a:p>
            <a:r>
              <a:rPr lang="fr-FR" sz="1000" dirty="0" smtClean="0"/>
              <a:t>Un directeur adjoint chargé de la SEGPA assure la coordination des actions pédagogiques mises en œuvre par l'équipe enseignante et est garant de la cohérence d'ensemble du projet de la SEGPA, inscrit dans le projet d'établissement.</a:t>
            </a:r>
          </a:p>
          <a:p>
            <a:r>
              <a:rPr lang="fr-FR" sz="1000" dirty="0" smtClean="0"/>
              <a:t>Les missions spécifiques du directeur adjoint sont les suivantes : </a:t>
            </a:r>
          </a:p>
          <a:p>
            <a:r>
              <a:rPr lang="fr-FR" sz="1000" dirty="0" smtClean="0"/>
              <a:t>- Coordonner les actions de l’ensemble de l’équipe pédagogique de la SEGPA (Organisation et animation des réunions de synthèse).</a:t>
            </a:r>
          </a:p>
          <a:p>
            <a:pPr>
              <a:buFontTx/>
              <a:buChar char="-"/>
            </a:pPr>
            <a:r>
              <a:rPr lang="fr-FR" sz="1000" dirty="0" smtClean="0"/>
              <a:t>Assurer le suivi des élèves de la SEGPA : évolution cognitive, suivi des projets personnalisés et d’orientation.</a:t>
            </a:r>
          </a:p>
          <a:p>
            <a:r>
              <a:rPr lang="fr-FR" sz="1000" dirty="0" smtClean="0"/>
              <a:t>- Assurer le partenariat avec les familles, les associer à l’élaboration des projets individuels.</a:t>
            </a:r>
          </a:p>
          <a:p>
            <a:r>
              <a:rPr lang="fr-FR" sz="1000" dirty="0" smtClean="0"/>
              <a:t>- Assurer le lien avec les intervenants extérieurs qui assurent le suivi thérapeutique, pédagogique ou éducatif des élèves scolarisés en SEGPA ainsi qu’avec la CDOEA</a:t>
            </a:r>
          </a:p>
          <a:p>
            <a:r>
              <a:rPr lang="fr-FR" sz="1000" dirty="0" smtClean="0"/>
              <a:t>- Impulser, mettre en œuvre, suivre et évaluer de façon concertée le projet de la SEGPA</a:t>
            </a:r>
          </a:p>
          <a:p>
            <a:pPr>
              <a:buFontTx/>
              <a:buChar char="-"/>
            </a:pPr>
            <a:r>
              <a:rPr lang="fr-FR" sz="1000" dirty="0" smtClean="0"/>
              <a:t>Mettre en œuvre une communication interne diversifiée.</a:t>
            </a:r>
          </a:p>
          <a:p>
            <a:pPr>
              <a:buFontTx/>
              <a:buChar char="-"/>
            </a:pPr>
            <a:r>
              <a:rPr lang="fr-FR" sz="1000" dirty="0" smtClean="0"/>
              <a:t>Assurer le suivi « vie scolaire »  des élèves de SEGPA.</a:t>
            </a:r>
          </a:p>
          <a:p>
            <a:pPr>
              <a:buFontTx/>
              <a:buChar char="-"/>
            </a:pPr>
            <a:endParaRPr lang="fr-FR" sz="1000" dirty="0" smtClean="0"/>
          </a:p>
          <a:p>
            <a:r>
              <a:rPr lang="fr-FR" sz="1000" b="1" dirty="0" smtClean="0"/>
              <a:t>Le parcours AVENIR</a:t>
            </a:r>
            <a:endParaRPr lang="fr-FR" sz="1000" dirty="0" smtClean="0"/>
          </a:p>
          <a:p>
            <a:r>
              <a:rPr lang="fr-FR" sz="1000" dirty="0" smtClean="0"/>
              <a:t>Le parcours Avenir a pour objectif de permettre à tous les élèves de </a:t>
            </a:r>
            <a:r>
              <a:rPr lang="fr-FR" sz="1000" dirty="0" err="1" smtClean="0"/>
              <a:t>Segpa</a:t>
            </a:r>
            <a:r>
              <a:rPr lang="fr-FR" sz="1000" dirty="0" smtClean="0"/>
              <a:t> de construire progressivement une véritable compétence à s'orienter et développer le goût d'entreprendre et d'innover. Ceci grâce aux contacts organisés avec des acteurs économiques du secteur de l’ISLE JOURDAIN et par des visites d’établissements de formation </a:t>
            </a:r>
          </a:p>
          <a:p>
            <a:r>
              <a:rPr lang="fr-FR" sz="1000" dirty="0" smtClean="0"/>
              <a:t>La démarche de projet s'inscrit dans le cadre de situations empruntées à différents champs professionnels et les activités proposées aux élèves au sein des plateaux techniques de la section (HABITAT et VENTE) leur permettant de développer certaines des compétences auxquelles la formation professionnelle fera appel et de faire évoluer la représentation qu'ils se font des métiers. </a:t>
            </a:r>
          </a:p>
          <a:p>
            <a:r>
              <a:rPr lang="fr-FR" sz="1000" dirty="0" smtClean="0"/>
              <a:t>A partir de la 4° deux champs professionnels sont proposés : </a:t>
            </a:r>
          </a:p>
          <a:p>
            <a:r>
              <a:rPr lang="fr-FR" sz="1000" dirty="0" smtClean="0"/>
              <a:t>-Le champ “Vente – Distribution – Logistique” qui recouvre les activités des domaines de la vente et du commerce de produits alimentaire ou non alimentaire et de la logistique et du transport de marchandises.</a:t>
            </a:r>
          </a:p>
          <a:p>
            <a:r>
              <a:rPr lang="fr-FR" sz="1000" dirty="0" smtClean="0"/>
              <a:t>-Le champ “Habitat” qui recouvre les activités relevant des domaines de la construction, de l’aménagement et de la finition ainsi que des équipements techniques des bâtiments d’habitation ou industriel.</a:t>
            </a:r>
          </a:p>
          <a:p>
            <a:r>
              <a:rPr lang="fr-FR" sz="1000" dirty="0" smtClean="0"/>
              <a:t>Les stages d'initiation en classe de quatrième ont principalement pour objectif la découverte de milieux professionnels par les élèves afin de développer leurs goûts et leurs aptitudes. </a:t>
            </a:r>
          </a:p>
          <a:p>
            <a:r>
              <a:rPr lang="fr-FR" sz="1000" dirty="0" smtClean="0"/>
              <a:t>Les stages d'application en classe de troisième ont principalement pour objectif l'articulation entre les compétences acquises dans l'établissement scolaire et les langages techniques et les pratiques du monde professionnel.</a:t>
            </a:r>
          </a:p>
          <a:p>
            <a:endParaRPr lang="fr-FR" sz="1000" dirty="0" smtClean="0"/>
          </a:p>
          <a:p>
            <a:r>
              <a:rPr lang="fr-FR" sz="1000" b="1" dirty="0" smtClean="0"/>
              <a:t>Une ambition renforcée pour les élèves</a:t>
            </a:r>
            <a:endParaRPr lang="fr-FR" sz="1000" dirty="0" smtClean="0"/>
          </a:p>
          <a:p>
            <a:r>
              <a:rPr lang="fr-FR" sz="1000" dirty="0" smtClean="0"/>
              <a:t>Les enseignants forment tous les élèves, durant l'année de troisième, à la préparation de l'épreuve orale du certificat de formation générale (CFG). Le livret scolaire atteste les connaissances et compétences acquises qui seront prises en compte pour l'attribution de celui-ci. Tous les élèves de classe de troisième bénéficiant de la </a:t>
            </a:r>
            <a:r>
              <a:rPr lang="fr-FR" sz="1000" dirty="0" err="1" smtClean="0"/>
              <a:t>Segpa</a:t>
            </a:r>
            <a:r>
              <a:rPr lang="fr-FR" sz="1000" dirty="0" smtClean="0"/>
              <a:t> qui le souhaitent sont présentés au diplôme national du brevet série professionnelle (DNB Pro).</a:t>
            </a:r>
          </a:p>
          <a:p>
            <a:r>
              <a:rPr lang="fr-FR" sz="1000" dirty="0" smtClean="0"/>
              <a:t>Afin d'éviter que les élèves bénéficiant de la </a:t>
            </a:r>
            <a:r>
              <a:rPr lang="fr-FR" sz="1000" dirty="0" err="1" smtClean="0"/>
              <a:t>Segpa</a:t>
            </a:r>
            <a:r>
              <a:rPr lang="fr-FR" sz="1000" dirty="0" smtClean="0"/>
              <a:t> ne renoncent à une poursuite de scolarité en CAP ou décrochent en cours de formation, une attention particulière est portée à la liaison entre le collège et les lycées professionnels ; un stage d’immersion d'une semaine est organisé pour nos élèves.</a:t>
            </a:r>
          </a:p>
          <a:p>
            <a:r>
              <a:rPr lang="fr-FR" sz="1000" dirty="0" smtClean="0"/>
              <a:t>Les indicateurs suivants permettent d’apprécier la volonté de l’équipe de permettre à chaque élève de donner le meilleur. Sur les 3 dernières années :</a:t>
            </a:r>
          </a:p>
          <a:p>
            <a:r>
              <a:rPr lang="fr-FR" sz="1000" dirty="0" smtClean="0"/>
              <a:t>- taux d'inscription au DNB pro : 100 %</a:t>
            </a:r>
          </a:p>
          <a:p>
            <a:pPr>
              <a:buFontTx/>
              <a:buChar char="-"/>
            </a:pPr>
            <a:r>
              <a:rPr lang="fr-FR" sz="1000" dirty="0" smtClean="0"/>
              <a:t>-taux de réussite au DNB pro :75 %</a:t>
            </a:r>
          </a:p>
          <a:p>
            <a:pPr>
              <a:buFontTx/>
              <a:buChar char="-"/>
            </a:pPr>
            <a:r>
              <a:rPr lang="fr-FR" sz="1000" dirty="0" smtClean="0"/>
              <a:t>- taux d'inscription au CFG : 100 %</a:t>
            </a:r>
          </a:p>
          <a:p>
            <a:r>
              <a:rPr lang="fr-FR" sz="1000" dirty="0" smtClean="0"/>
              <a:t>--taux de réussite au CFG :100 % </a:t>
            </a:r>
          </a:p>
          <a:p>
            <a:r>
              <a:rPr lang="fr-FR" sz="1000" dirty="0" smtClean="0"/>
              <a:t>- proportion d'élèves de troisième </a:t>
            </a:r>
            <a:r>
              <a:rPr lang="fr-FR" sz="1000" dirty="0" err="1" smtClean="0"/>
              <a:t>Segpa</a:t>
            </a:r>
            <a:r>
              <a:rPr lang="fr-FR" sz="1000" dirty="0" smtClean="0"/>
              <a:t> inscrits en CAP : 100 % </a:t>
            </a:r>
          </a:p>
          <a:p>
            <a:r>
              <a:rPr lang="fr-FR" sz="1000" dirty="0" smtClean="0"/>
              <a:t>- proportion d'élèves de troisième </a:t>
            </a:r>
            <a:r>
              <a:rPr lang="fr-FR" sz="1000" dirty="0" err="1" smtClean="0"/>
              <a:t>Segpa</a:t>
            </a:r>
            <a:r>
              <a:rPr lang="fr-FR" sz="1000" dirty="0" smtClean="0"/>
              <a:t> ayant obtenu le CAP en N+2 ou N+3 : 75 %</a:t>
            </a:r>
          </a:p>
          <a:p>
            <a:r>
              <a:rPr lang="fr-FR" sz="1000" dirty="0" smtClean="0"/>
              <a:t/>
            </a:r>
            <a:br>
              <a:rPr lang="fr-FR" sz="1000" dirty="0" smtClean="0"/>
            </a:br>
            <a:endParaRPr lang="fr-FR" sz="1000" dirty="0" smtClean="0"/>
          </a:p>
          <a:p>
            <a:r>
              <a:rPr lang="fr-FR" sz="1000" b="1" dirty="0" smtClean="0"/>
              <a:t>Un parcours individualisé pour chaque élève</a:t>
            </a:r>
            <a:endParaRPr lang="fr-FR" sz="1000" dirty="0" smtClean="0"/>
          </a:p>
          <a:p>
            <a:r>
              <a:rPr lang="fr-FR" sz="1000" dirty="0" smtClean="0"/>
              <a:t>L'adaptation des enseignements dispensés aux élèves passe par l'aménagement des situations, des supports et des rythmes d'apprentissages, l'ajustement des démarches pédagogiques et des approches didactiques. </a:t>
            </a:r>
          </a:p>
          <a:p>
            <a:r>
              <a:rPr lang="fr-FR" sz="1000" dirty="0" smtClean="0"/>
              <a:t>Cette adaptation favorise les pratiques de différenciation et d'individualisation pédagogique, tout en maintenant un haut niveau d'exigence en référence au socle commun de connaissances, de compétences et de culture. Des pratiques de projet sont mises en œuvre tout au long de la scolarité. C'est pourquoi les élèves de la </a:t>
            </a:r>
            <a:r>
              <a:rPr lang="fr-FR" sz="1000" dirty="0" err="1" smtClean="0"/>
              <a:t>Segpa</a:t>
            </a:r>
            <a:r>
              <a:rPr lang="fr-FR" sz="1000" dirty="0" smtClean="0"/>
              <a:t> du collège Françoise Héritier bénéficient, tout au long de leur cursus, d'un suivi individualisé évolutif dans le temps. A partir des informations qui lui sont communiquées par l'équipe éducative et des évaluations effectuées par chaque enseignant, l'enseignant de référence de chaque division de la </a:t>
            </a:r>
            <a:r>
              <a:rPr lang="fr-FR" sz="1000" dirty="0" err="1" smtClean="0"/>
              <a:t>Segpa</a:t>
            </a:r>
            <a:r>
              <a:rPr lang="fr-FR" sz="1000" dirty="0" smtClean="0"/>
              <a:t> définit et réajuste avec l'élève les objectifs prioritaires de son projet Le PIFO fixe les priorités d’apprentissage centrées sur les lacunes les plus pénalisantes ainsi que l’action pédagogique à mettre en œuvre. Il est régulé et constitue une priorité des concertations de l’équipe enseignante</a:t>
            </a:r>
          </a:p>
          <a:p>
            <a:r>
              <a:rPr lang="fr-FR" sz="1000" dirty="0" smtClean="0"/>
              <a:t/>
            </a:r>
            <a:br>
              <a:rPr lang="fr-FR" sz="1000" dirty="0" smtClean="0"/>
            </a:br>
            <a:endParaRPr lang="fr-FR" sz="1000" dirty="0" smtClean="0"/>
          </a:p>
          <a:p>
            <a:endParaRPr lang="fr-FR" sz="1000" dirty="0" smtClean="0">
              <a:solidFill>
                <a:schemeClr val="accent1">
                  <a:lumMod val="50000"/>
                </a:schemeClr>
              </a:solidFill>
            </a:endParaRPr>
          </a:p>
        </p:txBody>
      </p:sp>
      <p:graphicFrame>
        <p:nvGraphicFramePr>
          <p:cNvPr id="10" name="Tableau 9"/>
          <p:cNvGraphicFramePr>
            <a:graphicFrameLocks noGrp="1"/>
          </p:cNvGraphicFramePr>
          <p:nvPr/>
        </p:nvGraphicFramePr>
        <p:xfrm>
          <a:off x="4572008" y="15787766"/>
          <a:ext cx="1584176" cy="1039876"/>
        </p:xfrm>
        <a:graphic>
          <a:graphicData uri="http://schemas.openxmlformats.org/drawingml/2006/table">
            <a:tbl>
              <a:tblPr/>
              <a:tblGrid>
                <a:gridCol w="419306"/>
                <a:gridCol w="546800"/>
                <a:gridCol w="618070"/>
              </a:tblGrid>
              <a:tr h="140208">
                <a:tc gridSpan="3">
                  <a:txBody>
                    <a:bodyPr/>
                    <a:lstStyle/>
                    <a:p>
                      <a:pPr algn="l">
                        <a:lnSpc>
                          <a:spcPct val="115000"/>
                        </a:lnSpc>
                        <a:spcAft>
                          <a:spcPts val="0"/>
                        </a:spcAft>
                      </a:pPr>
                      <a:r>
                        <a:rPr lang="fr-FR" sz="800" b="1" dirty="0">
                          <a:solidFill>
                            <a:schemeClr val="accent1">
                              <a:lumMod val="50000"/>
                            </a:schemeClr>
                          </a:solidFill>
                          <a:latin typeface="Calibri"/>
                          <a:ea typeface="Calibri"/>
                          <a:cs typeface="Times New Roman"/>
                        </a:rPr>
                        <a:t>Effectifs d’élèves SEGPA</a:t>
                      </a:r>
                      <a:endParaRPr lang="fr-FR" sz="800" dirty="0">
                        <a:solidFill>
                          <a:schemeClr val="accent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fr-FR"/>
                    </a:p>
                  </a:txBody>
                  <a:tcPr/>
                </a:tc>
                <a:tc hMerge="1">
                  <a:txBody>
                    <a:bodyPr/>
                    <a:lstStyle/>
                    <a:p>
                      <a:endParaRPr lang="fr-FR"/>
                    </a:p>
                  </a:txBody>
                  <a:tcPr/>
                </a:tc>
              </a:tr>
              <a:tr h="59855">
                <a:tc>
                  <a:txBody>
                    <a:bodyPr/>
                    <a:lstStyle/>
                    <a:p>
                      <a:pPr algn="r">
                        <a:lnSpc>
                          <a:spcPct val="115000"/>
                        </a:lnSpc>
                        <a:spcAft>
                          <a:spcPts val="0"/>
                        </a:spcAft>
                      </a:pPr>
                      <a:endParaRPr lang="fr-FR" sz="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1" dirty="0">
                          <a:solidFill>
                            <a:schemeClr val="accent1">
                              <a:lumMod val="50000"/>
                            </a:schemeClr>
                          </a:solidFill>
                          <a:latin typeface="Calibri"/>
                          <a:ea typeface="Calibri"/>
                          <a:cs typeface="Times New Roman"/>
                        </a:rPr>
                        <a:t> RS 2019</a:t>
                      </a:r>
                      <a:endParaRPr lang="fr-FR" sz="800" dirty="0">
                        <a:solidFill>
                          <a:schemeClr val="accent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1" dirty="0">
                          <a:solidFill>
                            <a:schemeClr val="accent1">
                              <a:lumMod val="50000"/>
                            </a:schemeClr>
                          </a:solidFill>
                          <a:latin typeface="Calibri"/>
                          <a:ea typeface="Calibri"/>
                          <a:cs typeface="Times New Roman"/>
                        </a:rPr>
                        <a:t> RS 2020</a:t>
                      </a:r>
                      <a:endParaRPr lang="fr-FR" sz="800" dirty="0">
                        <a:solidFill>
                          <a:schemeClr val="accent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51892">
                <a:tc>
                  <a:txBody>
                    <a:bodyPr/>
                    <a:lstStyle/>
                    <a:p>
                      <a:pPr algn="r">
                        <a:lnSpc>
                          <a:spcPct val="115000"/>
                        </a:lnSpc>
                        <a:spcAft>
                          <a:spcPts val="0"/>
                        </a:spcAft>
                      </a:pPr>
                      <a:r>
                        <a:rPr lang="fr-FR" sz="800" b="0" dirty="0">
                          <a:solidFill>
                            <a:schemeClr val="accent1">
                              <a:lumMod val="50000"/>
                            </a:schemeClr>
                          </a:solidFill>
                          <a:latin typeface="Calibri"/>
                          <a:ea typeface="Calibri"/>
                          <a:cs typeface="Times New Roman"/>
                        </a:rPr>
                        <a:t>6EME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51892">
                <a:tc>
                  <a:txBody>
                    <a:bodyPr/>
                    <a:lstStyle/>
                    <a:p>
                      <a:pPr algn="r">
                        <a:lnSpc>
                          <a:spcPct val="115000"/>
                        </a:lnSpc>
                        <a:spcAft>
                          <a:spcPts val="0"/>
                        </a:spcAft>
                      </a:pPr>
                      <a:r>
                        <a:rPr lang="fr-FR" sz="800" b="0" dirty="0">
                          <a:solidFill>
                            <a:schemeClr val="accent1">
                              <a:lumMod val="50000"/>
                            </a:schemeClr>
                          </a:solidFill>
                          <a:latin typeface="Calibri"/>
                          <a:ea typeface="Calibri"/>
                          <a:cs typeface="Times New Roman"/>
                        </a:rPr>
                        <a:t>5EME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51892">
                <a:tc>
                  <a:txBody>
                    <a:bodyPr/>
                    <a:lstStyle/>
                    <a:p>
                      <a:pPr algn="r">
                        <a:lnSpc>
                          <a:spcPct val="115000"/>
                        </a:lnSpc>
                        <a:spcAft>
                          <a:spcPts val="0"/>
                        </a:spcAft>
                      </a:pPr>
                      <a:r>
                        <a:rPr lang="fr-FR" sz="800" b="0">
                          <a:solidFill>
                            <a:schemeClr val="accent1">
                              <a:lumMod val="50000"/>
                            </a:schemeClr>
                          </a:solidFill>
                          <a:latin typeface="Calibri"/>
                          <a:ea typeface="Calibri"/>
                          <a:cs typeface="Times New Roman"/>
                        </a:rPr>
                        <a:t>4EME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51892">
                <a:tc>
                  <a:txBody>
                    <a:bodyPr/>
                    <a:lstStyle/>
                    <a:p>
                      <a:pPr algn="r">
                        <a:lnSpc>
                          <a:spcPct val="115000"/>
                        </a:lnSpc>
                        <a:spcAft>
                          <a:spcPts val="0"/>
                        </a:spcAft>
                      </a:pPr>
                      <a:r>
                        <a:rPr lang="fr-FR" sz="800" b="0">
                          <a:solidFill>
                            <a:schemeClr val="accent1">
                              <a:lumMod val="50000"/>
                            </a:schemeClr>
                          </a:solidFill>
                          <a:latin typeface="Calibri"/>
                          <a:ea typeface="Calibri"/>
                          <a:cs typeface="Times New Roman"/>
                        </a:rPr>
                        <a:t>3EME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51892">
                <a:tc>
                  <a:txBody>
                    <a:bodyPr/>
                    <a:lstStyle/>
                    <a:p>
                      <a:pPr algn="r">
                        <a:lnSpc>
                          <a:spcPct val="115000"/>
                        </a:lnSpc>
                        <a:spcAft>
                          <a:spcPts val="0"/>
                        </a:spcAft>
                      </a:pPr>
                      <a:r>
                        <a:rPr lang="fr-FR" sz="800" b="0" dirty="0">
                          <a:solidFill>
                            <a:schemeClr val="accent1">
                              <a:lumMod val="50000"/>
                            </a:schemeClr>
                          </a:solidFill>
                          <a:latin typeface="Calibri"/>
                          <a:ea typeface="Calibri"/>
                          <a:cs typeface="Times New Roman"/>
                        </a:rPr>
                        <a:t>Total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fr-FR" sz="800" b="0" dirty="0">
                          <a:solidFill>
                            <a:schemeClr val="accent1">
                              <a:lumMod val="50000"/>
                            </a:schemeClr>
                          </a:solidFill>
                          <a:latin typeface="Calibri"/>
                          <a:ea typeface="Calibri"/>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285728" y="1000101"/>
            <a:ext cx="1928826" cy="785819"/>
          </a:xfrm>
          <a:prstGeom prst="roundRect">
            <a:avLst/>
          </a:prstGeom>
          <a:solidFill>
            <a:srgbClr val="0070C0"/>
          </a:solidFill>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350" b="1" dirty="0" smtClean="0">
                <a:solidFill>
                  <a:schemeClr val="bg1"/>
                </a:solidFill>
              </a:rPr>
              <a:t>1. Assurer à tous l’acquisition du socle commun</a:t>
            </a:r>
            <a:endParaRPr lang="fr-FR" sz="1350" dirty="0">
              <a:solidFill>
                <a:schemeClr val="bg1"/>
              </a:solidFill>
            </a:endParaRPr>
          </a:p>
        </p:txBody>
      </p:sp>
      <p:grpSp>
        <p:nvGrpSpPr>
          <p:cNvPr id="2" name="Groupe 36"/>
          <p:cNvGrpSpPr/>
          <p:nvPr/>
        </p:nvGrpSpPr>
        <p:grpSpPr>
          <a:xfrm>
            <a:off x="1" y="4"/>
            <a:ext cx="1446596" cy="1214413"/>
            <a:chOff x="2357422" y="1214422"/>
            <a:chExt cx="4400297" cy="4400297"/>
          </a:xfrm>
        </p:grpSpPr>
        <p:grpSp>
          <p:nvGrpSpPr>
            <p:cNvPr id="4" name="Groupe 32"/>
            <p:cNvGrpSpPr/>
            <p:nvPr/>
          </p:nvGrpSpPr>
          <p:grpSpPr>
            <a:xfrm>
              <a:off x="2612980" y="1469964"/>
              <a:ext cx="3915518" cy="3915518"/>
              <a:chOff x="2482453" y="401833"/>
              <a:chExt cx="3915518" cy="3915518"/>
            </a:xfrm>
            <a:scene3d>
              <a:camera prst="orthographicFront">
                <a:rot lat="0" lon="0" rev="0"/>
              </a:camera>
              <a:lightRig rig="contrasting" dir="t">
                <a:rot lat="0" lon="0" rev="1200000"/>
              </a:lightRig>
            </a:scene3d>
          </p:grpSpPr>
          <p:sp>
            <p:nvSpPr>
              <p:cNvPr id="35" name="Secteurs 34"/>
              <p:cNvSpPr/>
              <p:nvPr/>
            </p:nvSpPr>
            <p:spPr>
              <a:xfrm>
                <a:off x="2482453" y="401833"/>
                <a:ext cx="3915518" cy="3915518"/>
              </a:xfrm>
              <a:prstGeom prst="pie">
                <a:avLst>
                  <a:gd name="adj1" fmla="val 9000000"/>
                  <a:gd name="adj2" fmla="val 16200000"/>
                </a:avLst>
              </a:prstGeom>
              <a:solidFill>
                <a:srgbClr val="0070C0"/>
              </a:solidFill>
              <a:sp3d contourW="19050" prstMaterial="metal">
                <a:bevelT w="88900" h="203200"/>
                <a:bevelB w="165100" h="254000"/>
              </a:sp3d>
            </p:spPr>
            <p:style>
              <a:lnRef idx="0">
                <a:schemeClr val="lt1">
                  <a:hueOff val="0"/>
                  <a:satOff val="0"/>
                  <a:lumOff val="0"/>
                  <a:alphaOff val="0"/>
                </a:schemeClr>
              </a:lnRef>
              <a:fillRef idx="1">
                <a:scrgbClr r="0" g="0" b="0"/>
              </a:fillRef>
              <a:effectRef idx="2">
                <a:schemeClr val="accent4">
                  <a:hueOff val="0"/>
                  <a:satOff val="0"/>
                  <a:lumOff val="0"/>
                  <a:alphaOff val="0"/>
                </a:schemeClr>
              </a:effectRef>
              <a:fontRef idx="minor">
                <a:schemeClr val="lt1"/>
              </a:fontRef>
            </p:style>
          </p:sp>
          <p:sp>
            <p:nvSpPr>
              <p:cNvPr id="36" name="Secteurs 4"/>
              <p:cNvSpPr/>
              <p:nvPr/>
            </p:nvSpPr>
            <p:spPr>
              <a:xfrm>
                <a:off x="3096029" y="1699258"/>
                <a:ext cx="1119454" cy="93092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ts val="0"/>
                  </a:spcAft>
                </a:pPr>
                <a:r>
                  <a:rPr lang="fr-FR" sz="1600" b="1" kern="1200" dirty="0" smtClean="0"/>
                  <a:t>Axe1</a:t>
                </a:r>
              </a:p>
              <a:p>
                <a:pPr lvl="0" algn="ctr" defTabSz="666750">
                  <a:lnSpc>
                    <a:spcPct val="90000"/>
                  </a:lnSpc>
                  <a:spcBef>
                    <a:spcPct val="0"/>
                  </a:spcBef>
                  <a:spcAft>
                    <a:spcPts val="0"/>
                  </a:spcAft>
                </a:pPr>
                <a:endParaRPr lang="fr-FR" sz="1500" kern="1200" dirty="0"/>
              </a:p>
            </p:txBody>
          </p:sp>
        </p:grpSp>
        <p:sp>
          <p:nvSpPr>
            <p:cNvPr id="34" name="Flèche en arc 33"/>
            <p:cNvSpPr/>
            <p:nvPr/>
          </p:nvSpPr>
          <p:spPr>
            <a:xfrm>
              <a:off x="2357422" y="1214422"/>
              <a:ext cx="4400297" cy="4400297"/>
            </a:xfrm>
            <a:prstGeom prst="circularArrow">
              <a:avLst>
                <a:gd name="adj1" fmla="val 5085"/>
                <a:gd name="adj2" fmla="val 327528"/>
                <a:gd name="adj3" fmla="val 15873039"/>
                <a:gd name="adj4" fmla="val 9000000"/>
                <a:gd name="adj5" fmla="val 5932"/>
              </a:avLst>
            </a:prstGeom>
            <a:solidFill>
              <a:srgbClr val="0070C0"/>
            </a:solid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hueOff val="0"/>
                <a:satOff val="0"/>
                <a:lumOff val="0"/>
                <a:alphaOff val="0"/>
              </a:schemeClr>
            </a:fontRef>
          </p:style>
        </p:sp>
      </p:grpSp>
      <p:sp>
        <p:nvSpPr>
          <p:cNvPr id="38" name="Rectangle à coins arrondis 37"/>
          <p:cNvSpPr/>
          <p:nvPr/>
        </p:nvSpPr>
        <p:spPr>
          <a:xfrm>
            <a:off x="2500306" y="1000101"/>
            <a:ext cx="1928826" cy="785819"/>
          </a:xfrm>
          <a:prstGeom prst="roundRect">
            <a:avLst/>
          </a:prstGeom>
          <a:solidFill>
            <a:srgbClr val="0070C0"/>
          </a:solidFill>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350" b="1" dirty="0" smtClean="0">
                <a:solidFill>
                  <a:schemeClr val="bg1"/>
                </a:solidFill>
              </a:rPr>
              <a:t>2. Engager  chacun dans un parcours scolaire personnalisé</a:t>
            </a:r>
            <a:endParaRPr lang="fr-FR" sz="1350" dirty="0">
              <a:solidFill>
                <a:schemeClr val="bg1"/>
              </a:solidFill>
            </a:endParaRPr>
          </a:p>
        </p:txBody>
      </p:sp>
      <p:sp>
        <p:nvSpPr>
          <p:cNvPr id="39" name="Rectangle à coins arrondis 38"/>
          <p:cNvSpPr/>
          <p:nvPr/>
        </p:nvSpPr>
        <p:spPr>
          <a:xfrm>
            <a:off x="4714884" y="1000101"/>
            <a:ext cx="1928826" cy="785819"/>
          </a:xfrm>
          <a:prstGeom prst="roundRect">
            <a:avLst/>
          </a:prstGeom>
          <a:solidFill>
            <a:srgbClr val="0070C0"/>
          </a:solidFill>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350" b="1" dirty="0" smtClean="0">
                <a:solidFill>
                  <a:schemeClr val="bg1"/>
                </a:solidFill>
              </a:rPr>
              <a:t>3.  Conduire à une orientation  choisie , cohérente, ambitieuse</a:t>
            </a:r>
            <a:endParaRPr lang="fr-FR" sz="1350" b="1" dirty="0">
              <a:solidFill>
                <a:schemeClr val="bg1"/>
              </a:solidFill>
            </a:endParaRPr>
          </a:p>
        </p:txBody>
      </p:sp>
      <p:sp>
        <p:nvSpPr>
          <p:cNvPr id="13" name="ZoneTexte 12"/>
          <p:cNvSpPr txBox="1"/>
          <p:nvPr/>
        </p:nvSpPr>
        <p:spPr>
          <a:xfrm>
            <a:off x="5" y="2428863"/>
            <a:ext cx="346249" cy="1285884"/>
          </a:xfrm>
          <a:prstGeom prst="rect">
            <a:avLst/>
          </a:prstGeom>
          <a:noFill/>
        </p:spPr>
        <p:txBody>
          <a:bodyPr vert="vert270" wrap="square" rtlCol="0">
            <a:spAutoFit/>
            <a:scene3d>
              <a:camera prst="orthographicFront"/>
              <a:lightRig rig="threePt" dir="t"/>
            </a:scene3d>
            <a:sp3d>
              <a:bevelT w="127000"/>
            </a:sp3d>
          </a:bodyPr>
          <a:lstStyle/>
          <a:p>
            <a:pPr algn="ctr"/>
            <a:r>
              <a:rPr lang="fr-FR" sz="1050" b="1" dirty="0" smtClean="0">
                <a:solidFill>
                  <a:srgbClr val="002060"/>
                </a:solidFill>
              </a:rPr>
              <a:t>OBJECTIFS</a:t>
            </a:r>
            <a:endParaRPr lang="fr-FR" sz="1050" b="1" dirty="0">
              <a:solidFill>
                <a:srgbClr val="002060"/>
              </a:solidFill>
            </a:endParaRPr>
          </a:p>
        </p:txBody>
      </p:sp>
      <p:sp>
        <p:nvSpPr>
          <p:cNvPr id="15" name="ZoneTexte 14"/>
          <p:cNvSpPr txBox="1"/>
          <p:nvPr/>
        </p:nvSpPr>
        <p:spPr>
          <a:xfrm>
            <a:off x="714358" y="142851"/>
            <a:ext cx="5643602" cy="646331"/>
          </a:xfrm>
          <a:prstGeom prst="rect">
            <a:avLst/>
          </a:prstGeom>
          <a:noFill/>
        </p:spPr>
        <p:txBody>
          <a:bodyPr wrap="square" rtlCol="0">
            <a:spAutoFit/>
            <a:scene3d>
              <a:camera prst="orthographicFront"/>
              <a:lightRig rig="threePt" dir="t"/>
            </a:scene3d>
            <a:sp3d extrusionH="57150">
              <a:bevelT w="317500"/>
              <a:bevelB w="254000"/>
              <a:extrusionClr>
                <a:srgbClr val="0070C0"/>
              </a:extrusionClr>
            </a:sp3d>
          </a:bodyPr>
          <a:lstStyle/>
          <a:p>
            <a:pPr algn="ctr"/>
            <a:r>
              <a:rPr lang="fr-FR" b="1" dirty="0" smtClean="0">
                <a:solidFill>
                  <a:srgbClr val="0070C0"/>
                </a:solidFill>
              </a:rPr>
              <a:t>Accompagner chaque élève dans la construction de son avenir : une stratégie de réussite</a:t>
            </a:r>
            <a:endParaRPr lang="fr-FR" b="1" dirty="0">
              <a:solidFill>
                <a:srgbClr val="0070C0"/>
              </a:solidFill>
            </a:endParaRPr>
          </a:p>
        </p:txBody>
      </p:sp>
      <p:grpSp>
        <p:nvGrpSpPr>
          <p:cNvPr id="51" name="Groupe 50"/>
          <p:cNvGrpSpPr/>
          <p:nvPr/>
        </p:nvGrpSpPr>
        <p:grpSpPr>
          <a:xfrm>
            <a:off x="2357428" y="1857356"/>
            <a:ext cx="2214577" cy="5214971"/>
            <a:chOff x="4587882" y="1928794"/>
            <a:chExt cx="1968513" cy="5214970"/>
          </a:xfrm>
        </p:grpSpPr>
        <p:sp>
          <p:nvSpPr>
            <p:cNvPr id="52" name="Organigramme : Connecteur page suivante 51"/>
            <p:cNvSpPr/>
            <p:nvPr/>
          </p:nvSpPr>
          <p:spPr>
            <a:xfrm>
              <a:off x="4714884" y="1928794"/>
              <a:ext cx="1714512" cy="2786082"/>
            </a:xfrm>
            <a:prstGeom prst="flowChartOffpageConnector">
              <a:avLst/>
            </a:prstGeom>
            <a:solidFill>
              <a:schemeClr val="accent1">
                <a:lumMod val="20000"/>
                <a:lumOff val="80000"/>
              </a:schemeClr>
            </a:solidFill>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Ø"/>
              </a:pPr>
              <a:endParaRPr lang="fr-FR" sz="1100" b="1" dirty="0" smtClean="0">
                <a:solidFill>
                  <a:srgbClr val="002060"/>
                </a:solidFill>
              </a:endParaRPr>
            </a:p>
            <a:p>
              <a:pPr>
                <a:buFont typeface="Wingdings" pitchFamily="2" charset="2"/>
                <a:buChar char="Ø"/>
              </a:pPr>
              <a:endParaRPr lang="fr-FR" sz="1100" b="1" dirty="0" smtClean="0">
                <a:solidFill>
                  <a:srgbClr val="002060"/>
                </a:solidFill>
              </a:endParaRPr>
            </a:p>
            <a:p>
              <a:pPr>
                <a:buFont typeface="Wingdings" pitchFamily="2" charset="2"/>
                <a:buChar char="Ø"/>
              </a:pPr>
              <a:r>
                <a:rPr lang="fr-FR" sz="1100" dirty="0" smtClean="0">
                  <a:solidFill>
                    <a:srgbClr val="002060"/>
                  </a:solidFill>
                </a:rPr>
                <a:t> Pérenniser l’inclusion systématique des élèves de 6°en classe ordinaire </a:t>
              </a:r>
            </a:p>
            <a:p>
              <a:pPr>
                <a:buFont typeface="Wingdings" pitchFamily="2" charset="2"/>
                <a:buChar char="Ø"/>
              </a:pPr>
              <a:r>
                <a:rPr lang="fr-FR" sz="1100" dirty="0" smtClean="0">
                  <a:solidFill>
                    <a:srgbClr val="002060"/>
                  </a:solidFill>
                </a:rPr>
                <a:t>Favoriser les  conditions  d’inclusion des élèves de SEGPA  (5° et 4°): PPRE positifs</a:t>
              </a:r>
            </a:p>
            <a:p>
              <a:pPr>
                <a:buFont typeface="Wingdings" pitchFamily="2" charset="2"/>
                <a:buChar char="Ø"/>
              </a:pPr>
              <a:r>
                <a:rPr lang="fr-FR" sz="1100" dirty="0" smtClean="0">
                  <a:solidFill>
                    <a:srgbClr val="002060"/>
                  </a:solidFill>
                </a:rPr>
                <a:t> Concevoir des modalités de suivi individualisé pour tous </a:t>
              </a:r>
            </a:p>
            <a:p>
              <a:pPr>
                <a:buFont typeface="Wingdings" pitchFamily="2" charset="2"/>
                <a:buChar char="Ø"/>
              </a:pPr>
              <a:r>
                <a:rPr lang="fr-FR" sz="1100" dirty="0" smtClean="0">
                  <a:solidFill>
                    <a:srgbClr val="002060"/>
                  </a:solidFill>
                </a:rPr>
                <a:t>Renforcer le soutien scolaire</a:t>
              </a:r>
            </a:p>
            <a:p>
              <a:pPr>
                <a:buFont typeface="Wingdings" pitchFamily="2" charset="2"/>
                <a:buChar char="Ø"/>
              </a:pPr>
              <a:r>
                <a:rPr lang="fr-FR" sz="1100" dirty="0" smtClean="0">
                  <a:solidFill>
                    <a:srgbClr val="002060"/>
                  </a:solidFill>
                </a:rPr>
                <a:t> Différencier les pratiques  pédagogiques pour les élèves performants  et ayant une bonne appétence scolaire</a:t>
              </a:r>
            </a:p>
            <a:p>
              <a:endParaRPr lang="fr-FR" sz="1100" dirty="0" smtClean="0">
                <a:solidFill>
                  <a:srgbClr val="002060"/>
                </a:solidFill>
              </a:endParaRPr>
            </a:p>
          </p:txBody>
        </p:sp>
        <p:sp>
          <p:nvSpPr>
            <p:cNvPr id="53" name="Organigramme : Connecteur page suivante 52"/>
            <p:cNvSpPr/>
            <p:nvPr/>
          </p:nvSpPr>
          <p:spPr>
            <a:xfrm rot="10800000">
              <a:off x="4587882" y="4786311"/>
              <a:ext cx="1968513" cy="2357453"/>
            </a:xfrm>
            <a:prstGeom prst="flowChartOffpageConnector">
              <a:avLst/>
            </a:prstGeom>
            <a:solidFill>
              <a:schemeClr val="accent1">
                <a:lumMod val="20000"/>
                <a:lumOff val="80000"/>
              </a:schemeClr>
            </a:solidFill>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grpSp>
        <p:nvGrpSpPr>
          <p:cNvPr id="57" name="Groupe 56"/>
          <p:cNvGrpSpPr/>
          <p:nvPr/>
        </p:nvGrpSpPr>
        <p:grpSpPr>
          <a:xfrm>
            <a:off x="4714884" y="1857356"/>
            <a:ext cx="1928826" cy="5214973"/>
            <a:chOff x="4714884" y="1928794"/>
            <a:chExt cx="1714512" cy="5214973"/>
          </a:xfrm>
        </p:grpSpPr>
        <p:sp>
          <p:nvSpPr>
            <p:cNvPr id="58" name="Organigramme : Connecteur page suivante 57"/>
            <p:cNvSpPr/>
            <p:nvPr/>
          </p:nvSpPr>
          <p:spPr>
            <a:xfrm>
              <a:off x="4714884" y="1928794"/>
              <a:ext cx="1714512" cy="2786082"/>
            </a:xfrm>
            <a:prstGeom prst="flowChartOffpageConnector">
              <a:avLst/>
            </a:prstGeom>
            <a:solidFill>
              <a:schemeClr val="accent1">
                <a:lumMod val="20000"/>
                <a:lumOff val="80000"/>
              </a:schemeClr>
            </a:solidFill>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smtClean="0">
                <a:solidFill>
                  <a:srgbClr val="002060"/>
                </a:solidFill>
              </a:endParaRPr>
            </a:p>
            <a:p>
              <a:pPr algn="ctr"/>
              <a:endParaRPr lang="fr-FR" sz="1100" dirty="0" smtClean="0">
                <a:solidFill>
                  <a:srgbClr val="002060"/>
                </a:solidFill>
              </a:endParaRPr>
            </a:p>
            <a:p>
              <a:pPr>
                <a:buFont typeface="Wingdings" pitchFamily="2" charset="2"/>
                <a:buChar char="Ø"/>
              </a:pPr>
              <a:endParaRPr lang="fr-FR" sz="1100" b="1" dirty="0" smtClean="0">
                <a:solidFill>
                  <a:srgbClr val="002060"/>
                </a:solidFill>
              </a:endParaRPr>
            </a:p>
            <a:p>
              <a:pPr>
                <a:buFont typeface="Wingdings" pitchFamily="2" charset="2"/>
                <a:buChar char="Ø"/>
              </a:pPr>
              <a:r>
                <a:rPr lang="fr-FR" sz="1100" dirty="0" smtClean="0">
                  <a:solidFill>
                    <a:srgbClr val="002060"/>
                  </a:solidFill>
                </a:rPr>
                <a:t> Aider l’élève à construire progressivement son projet d’orientation et de formation </a:t>
              </a:r>
            </a:p>
            <a:p>
              <a:pPr>
                <a:buFont typeface="Wingdings" pitchFamily="2" charset="2"/>
                <a:buChar char="Ø"/>
              </a:pPr>
              <a:r>
                <a:rPr lang="fr-FR" sz="1100" dirty="0" smtClean="0">
                  <a:solidFill>
                    <a:srgbClr val="002060"/>
                  </a:solidFill>
                </a:rPr>
                <a:t> Elever le niveau d’ambition des élèves de la SEGPA</a:t>
              </a:r>
            </a:p>
            <a:p>
              <a:pPr>
                <a:buFont typeface="Wingdings" pitchFamily="2" charset="2"/>
                <a:buChar char="Ø"/>
              </a:pPr>
              <a:r>
                <a:rPr lang="fr-FR" sz="1100" dirty="0" smtClean="0">
                  <a:solidFill>
                    <a:srgbClr val="002060"/>
                  </a:solidFill>
                </a:rPr>
                <a:t> Instaurer  un dialogue régulier avec les responsables légaux </a:t>
              </a:r>
            </a:p>
            <a:p>
              <a:pPr>
                <a:buFont typeface="Wingdings" pitchFamily="2" charset="2"/>
                <a:buChar char="Ø"/>
              </a:pPr>
              <a:r>
                <a:rPr lang="fr-FR" sz="1100" dirty="0" smtClean="0">
                  <a:solidFill>
                    <a:srgbClr val="002060"/>
                  </a:solidFill>
                </a:rPr>
                <a:t>Mettre  en cohérence les actions engagées pour le Parcours Avenir en SEGPA</a:t>
              </a:r>
            </a:p>
            <a:p>
              <a:pPr>
                <a:buFont typeface="Wingdings" pitchFamily="2" charset="2"/>
                <a:buChar char="Ø"/>
              </a:pPr>
              <a:r>
                <a:rPr lang="fr-FR" sz="1100" dirty="0" smtClean="0">
                  <a:solidFill>
                    <a:srgbClr val="002060"/>
                  </a:solidFill>
                </a:rPr>
                <a:t> Développer la liaison SEGPA/lycée professionnel</a:t>
              </a:r>
              <a:endParaRPr lang="fr-FR" sz="1100" baseline="30000" dirty="0" smtClean="0">
                <a:solidFill>
                  <a:srgbClr val="002060"/>
                </a:solidFill>
              </a:endParaRPr>
            </a:p>
            <a:p>
              <a:pPr algn="ctr"/>
              <a:endParaRPr lang="fr-FR" sz="1100" dirty="0" smtClean="0"/>
            </a:p>
            <a:p>
              <a:pPr algn="ctr"/>
              <a:endParaRPr lang="fr-FR" sz="1100" dirty="0">
                <a:solidFill>
                  <a:srgbClr val="002060"/>
                </a:solidFill>
              </a:endParaRPr>
            </a:p>
          </p:txBody>
        </p:sp>
        <p:sp>
          <p:nvSpPr>
            <p:cNvPr id="59" name="Organigramme : Connecteur page suivante 58"/>
            <p:cNvSpPr/>
            <p:nvPr/>
          </p:nvSpPr>
          <p:spPr>
            <a:xfrm rot="10800000">
              <a:off x="4714884" y="4786314"/>
              <a:ext cx="1714512" cy="2357453"/>
            </a:xfrm>
            <a:prstGeom prst="flowChartOffpageConnector">
              <a:avLst/>
            </a:prstGeom>
            <a:solidFill>
              <a:schemeClr val="accent1">
                <a:lumMod val="20000"/>
                <a:lumOff val="80000"/>
              </a:schemeClr>
            </a:solidFill>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sp>
        <p:nvSpPr>
          <p:cNvPr id="24" name="ZoneTexte 23"/>
          <p:cNvSpPr txBox="1"/>
          <p:nvPr/>
        </p:nvSpPr>
        <p:spPr>
          <a:xfrm>
            <a:off x="5" y="5357819"/>
            <a:ext cx="346249" cy="1285884"/>
          </a:xfrm>
          <a:prstGeom prst="rect">
            <a:avLst/>
          </a:prstGeom>
          <a:noFill/>
        </p:spPr>
        <p:txBody>
          <a:bodyPr vert="vert270" wrap="square" rtlCol="0">
            <a:spAutoFit/>
            <a:scene3d>
              <a:camera prst="orthographicFront"/>
              <a:lightRig rig="threePt" dir="t"/>
            </a:scene3d>
            <a:sp3d>
              <a:bevelT w="127000"/>
            </a:sp3d>
          </a:bodyPr>
          <a:lstStyle/>
          <a:p>
            <a:pPr algn="ctr"/>
            <a:r>
              <a:rPr lang="fr-FR" sz="1050" b="1" dirty="0" smtClean="0">
                <a:solidFill>
                  <a:srgbClr val="002060"/>
                </a:solidFill>
              </a:rPr>
              <a:t>LEVIERS</a:t>
            </a:r>
            <a:endParaRPr lang="fr-FR" sz="1050" b="1" dirty="0">
              <a:solidFill>
                <a:srgbClr val="002060"/>
              </a:solidFill>
            </a:endParaRPr>
          </a:p>
        </p:txBody>
      </p:sp>
      <p:sp>
        <p:nvSpPr>
          <p:cNvPr id="29" name="ZoneTexte 28"/>
          <p:cNvSpPr txBox="1"/>
          <p:nvPr/>
        </p:nvSpPr>
        <p:spPr>
          <a:xfrm>
            <a:off x="2500306" y="4929190"/>
            <a:ext cx="1928826" cy="2587511"/>
          </a:xfrm>
          <a:prstGeom prst="rect">
            <a:avLst/>
          </a:prstGeom>
          <a:noFill/>
        </p:spPr>
        <p:txBody>
          <a:bodyPr wrap="square" rtlCol="0">
            <a:spAutoFit/>
          </a:bodyPr>
          <a:lstStyle/>
          <a:p>
            <a:pPr>
              <a:buFont typeface="Wingdings" pitchFamily="2" charset="2"/>
              <a:buChar char="ü"/>
            </a:pPr>
            <a:r>
              <a:rPr lang="fr-FR" sz="1050" dirty="0" smtClean="0">
                <a:solidFill>
                  <a:srgbClr val="002060"/>
                </a:solidFill>
              </a:rPr>
              <a:t>Concevoir en commun des séquences d’enseignement (</a:t>
            </a:r>
            <a:r>
              <a:rPr lang="fr-FR" sz="1050" dirty="0" err="1" smtClean="0">
                <a:solidFill>
                  <a:srgbClr val="002060"/>
                </a:solidFill>
              </a:rPr>
              <a:t>co</a:t>
            </a:r>
            <a:r>
              <a:rPr lang="fr-FR" sz="1050" dirty="0" smtClean="0">
                <a:solidFill>
                  <a:srgbClr val="002060"/>
                </a:solidFill>
              </a:rPr>
              <a:t>-enseignement/ </a:t>
            </a:r>
            <a:r>
              <a:rPr lang="fr-FR" sz="1050" dirty="0" err="1" smtClean="0">
                <a:solidFill>
                  <a:srgbClr val="002060"/>
                </a:solidFill>
              </a:rPr>
              <a:t>co</a:t>
            </a:r>
            <a:r>
              <a:rPr lang="fr-FR" sz="1050" dirty="0" smtClean="0">
                <a:solidFill>
                  <a:srgbClr val="002060"/>
                </a:solidFill>
              </a:rPr>
              <a:t>-animation) </a:t>
            </a:r>
          </a:p>
          <a:p>
            <a:pPr>
              <a:buFont typeface="Wingdings" pitchFamily="2" charset="2"/>
              <a:buChar char="ü"/>
            </a:pPr>
            <a:r>
              <a:rPr lang="fr-FR" sz="1050" dirty="0" smtClean="0">
                <a:solidFill>
                  <a:srgbClr val="002060"/>
                </a:solidFill>
              </a:rPr>
              <a:t> Créer un groupe de besoin français-maths</a:t>
            </a:r>
          </a:p>
          <a:p>
            <a:pPr>
              <a:buFont typeface="Wingdings" pitchFamily="2" charset="2"/>
              <a:buChar char="ü"/>
            </a:pPr>
            <a:r>
              <a:rPr lang="fr-FR" sz="1050" dirty="0" smtClean="0">
                <a:solidFill>
                  <a:srgbClr val="002060"/>
                </a:solidFill>
              </a:rPr>
              <a:t> Un PIFO (projet individuel de formation et d’orientation) pour chaque élève</a:t>
            </a:r>
          </a:p>
          <a:p>
            <a:pPr>
              <a:buFont typeface="Wingdings" pitchFamily="2" charset="2"/>
              <a:buChar char="ü"/>
            </a:pPr>
            <a:r>
              <a:rPr lang="fr-FR" sz="1050" dirty="0" smtClean="0">
                <a:solidFill>
                  <a:srgbClr val="002060"/>
                </a:solidFill>
              </a:rPr>
              <a:t>Définir des objectifs prioritaires ciblés pour chaque élève</a:t>
            </a:r>
          </a:p>
          <a:p>
            <a:pPr>
              <a:buFont typeface="Wingdings" pitchFamily="2" charset="2"/>
              <a:buChar char="ü"/>
            </a:pPr>
            <a:r>
              <a:rPr lang="fr-FR" sz="1050" dirty="0" smtClean="0">
                <a:solidFill>
                  <a:srgbClr val="002060"/>
                </a:solidFill>
              </a:rPr>
              <a:t>Adapter les aides, les supports et l’évaluation</a:t>
            </a:r>
          </a:p>
          <a:p>
            <a:pPr>
              <a:buFont typeface="Wingdings" pitchFamily="2" charset="2"/>
              <a:buChar char="ü"/>
            </a:pPr>
            <a:endParaRPr lang="fr-FR" sz="1050" dirty="0" smtClean="0"/>
          </a:p>
          <a:p>
            <a:endParaRPr lang="fr-FR" sz="1050" dirty="0" smtClean="0">
              <a:solidFill>
                <a:srgbClr val="002060"/>
              </a:solidFill>
            </a:endParaRPr>
          </a:p>
        </p:txBody>
      </p:sp>
      <p:sp>
        <p:nvSpPr>
          <p:cNvPr id="30" name="ZoneTexte 29"/>
          <p:cNvSpPr txBox="1"/>
          <p:nvPr/>
        </p:nvSpPr>
        <p:spPr>
          <a:xfrm>
            <a:off x="4714884" y="5000628"/>
            <a:ext cx="1928826" cy="261610"/>
          </a:xfrm>
          <a:prstGeom prst="rect">
            <a:avLst/>
          </a:prstGeom>
          <a:noFill/>
        </p:spPr>
        <p:txBody>
          <a:bodyPr wrap="square" rtlCol="0">
            <a:spAutoFit/>
          </a:bodyPr>
          <a:lstStyle/>
          <a:p>
            <a:endParaRPr lang="fr-FR" sz="1100" dirty="0"/>
          </a:p>
        </p:txBody>
      </p:sp>
      <p:grpSp>
        <p:nvGrpSpPr>
          <p:cNvPr id="32" name="Groupe 31"/>
          <p:cNvGrpSpPr/>
          <p:nvPr/>
        </p:nvGrpSpPr>
        <p:grpSpPr>
          <a:xfrm>
            <a:off x="285728" y="1714480"/>
            <a:ext cx="1928826" cy="5407618"/>
            <a:chOff x="285728" y="1714480"/>
            <a:chExt cx="1928826" cy="5407614"/>
          </a:xfrm>
        </p:grpSpPr>
        <p:grpSp>
          <p:nvGrpSpPr>
            <p:cNvPr id="54" name="Groupe 53"/>
            <p:cNvGrpSpPr/>
            <p:nvPr/>
          </p:nvGrpSpPr>
          <p:grpSpPr>
            <a:xfrm>
              <a:off x="285728" y="1714480"/>
              <a:ext cx="1928826" cy="5357847"/>
              <a:chOff x="4714881" y="1785918"/>
              <a:chExt cx="1714511" cy="5357847"/>
            </a:xfrm>
          </p:grpSpPr>
          <p:sp>
            <p:nvSpPr>
              <p:cNvPr id="55" name="Organigramme : Connecteur page suivante 54"/>
              <p:cNvSpPr/>
              <p:nvPr/>
            </p:nvSpPr>
            <p:spPr>
              <a:xfrm>
                <a:off x="4714881" y="1785918"/>
                <a:ext cx="1714511" cy="2857520"/>
              </a:xfrm>
              <a:prstGeom prst="flowChartOffpageConnector">
                <a:avLst/>
              </a:prstGeom>
              <a:solidFill>
                <a:schemeClr val="accent1">
                  <a:lumMod val="20000"/>
                  <a:lumOff val="80000"/>
                </a:schemeClr>
              </a:solidFill>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Ø"/>
                </a:pPr>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endParaRPr lang="fr-FR" sz="1100" dirty="0" smtClean="0">
                  <a:solidFill>
                    <a:srgbClr val="002060"/>
                  </a:solidFill>
                </a:endParaRPr>
              </a:p>
              <a:p>
                <a:r>
                  <a:rPr lang="fr-FR" sz="1100" dirty="0" smtClean="0">
                    <a:solidFill>
                      <a:srgbClr val="002060"/>
                    </a:solidFill>
                  </a:rPr>
                  <a:t> </a:t>
                </a:r>
              </a:p>
              <a:p>
                <a:pPr>
                  <a:buFont typeface="Wingdings" pitchFamily="2" charset="2"/>
                  <a:buChar char="Ø"/>
                </a:pPr>
                <a:r>
                  <a:rPr lang="fr-FR" sz="1100" b="1" dirty="0" smtClean="0">
                    <a:solidFill>
                      <a:schemeClr val="accent1">
                        <a:lumMod val="75000"/>
                      </a:schemeClr>
                    </a:solidFill>
                  </a:rPr>
                  <a:t> </a:t>
                </a:r>
                <a:r>
                  <a:rPr lang="fr-FR" sz="1100" dirty="0" smtClean="0">
                    <a:solidFill>
                      <a:srgbClr val="002060"/>
                    </a:solidFill>
                  </a:rPr>
                  <a:t>Donner du sens aux apprentissages </a:t>
                </a:r>
              </a:p>
              <a:p>
                <a:pPr algn="ctr">
                  <a:buFont typeface="Wingdings" pitchFamily="2" charset="2"/>
                  <a:buChar char="Ø"/>
                </a:pPr>
                <a:r>
                  <a:rPr lang="fr-FR" sz="1100" dirty="0" smtClean="0">
                    <a:solidFill>
                      <a:srgbClr val="002060"/>
                    </a:solidFill>
                  </a:rPr>
                  <a:t> Rendre l'élève demandeur de savoir par la mise en œuvre d’une pédagogie du projet. </a:t>
                </a:r>
              </a:p>
              <a:p>
                <a:pPr>
                  <a:buFont typeface="Wingdings" pitchFamily="2" charset="2"/>
                  <a:buChar char="Ø"/>
                </a:pPr>
                <a:r>
                  <a:rPr lang="fr-FR" sz="1100" dirty="0" smtClean="0">
                    <a:solidFill>
                      <a:srgbClr val="002060"/>
                    </a:solidFill>
                  </a:rPr>
                  <a:t>Favoriser le travail interdisciplinaire</a:t>
                </a:r>
              </a:p>
              <a:p>
                <a:pPr>
                  <a:buFont typeface="Wingdings" pitchFamily="2" charset="2"/>
                  <a:buChar char="Ø"/>
                </a:pPr>
                <a:r>
                  <a:rPr lang="fr-FR" sz="1100" dirty="0" smtClean="0">
                    <a:solidFill>
                      <a:srgbClr val="002060"/>
                    </a:solidFill>
                  </a:rPr>
                  <a:t>Pérenniser l’évaluation par compétences, sans note</a:t>
                </a:r>
              </a:p>
              <a:p>
                <a:pPr>
                  <a:buFont typeface="Wingdings" pitchFamily="2" charset="2"/>
                  <a:buChar char="Ø"/>
                </a:pPr>
                <a:r>
                  <a:rPr lang="fr-FR" sz="1100" dirty="0" smtClean="0">
                    <a:solidFill>
                      <a:srgbClr val="002060"/>
                    </a:solidFill>
                  </a:rPr>
                  <a:t> Harmoniser  le soutien  scolaire  pour les élèves en grande difficulté </a:t>
                </a:r>
              </a:p>
              <a:p>
                <a:pPr>
                  <a:buFont typeface="Wingdings" pitchFamily="2" charset="2"/>
                  <a:buChar char="Ø"/>
                </a:pPr>
                <a:r>
                  <a:rPr lang="fr-FR" sz="1100" dirty="0" smtClean="0">
                    <a:solidFill>
                      <a:srgbClr val="002060"/>
                    </a:solidFill>
                  </a:rPr>
                  <a:t>Favoriser et développer l’autonomie des élèves </a:t>
                </a:r>
              </a:p>
              <a:p>
                <a:endParaRPr lang="fr-FR" sz="1100" dirty="0" smtClean="0">
                  <a:solidFill>
                    <a:srgbClr val="002060"/>
                  </a:solidFill>
                </a:endParaRPr>
              </a:p>
              <a:p>
                <a:pPr>
                  <a:buFont typeface="Wingdings" pitchFamily="2" charset="2"/>
                  <a:buChar char="Ø"/>
                </a:pPr>
                <a:endParaRPr lang="fr-FR" dirty="0" smtClean="0"/>
              </a:p>
              <a:p>
                <a:pPr>
                  <a:buFont typeface="Wingdings" pitchFamily="2" charset="2"/>
                  <a:buChar char="Ø"/>
                </a:pPr>
                <a:r>
                  <a:rPr lang="fr-FR" dirty="0" smtClean="0"/>
                  <a:t> </a:t>
                </a:r>
              </a:p>
              <a:p>
                <a:pPr>
                  <a:buFont typeface="Wingdings" pitchFamily="2" charset="2"/>
                  <a:buChar char="Ø"/>
                </a:pPr>
                <a:endParaRPr lang="fr-FR" dirty="0" smtClean="0"/>
              </a:p>
              <a:p>
                <a:pPr>
                  <a:buFont typeface="Wingdings" pitchFamily="2" charset="2"/>
                  <a:buChar char="Ø"/>
                </a:pPr>
                <a:endParaRPr lang="fr-FR" dirty="0" smtClean="0"/>
              </a:p>
              <a:p>
                <a:pPr>
                  <a:buFont typeface="Wingdings" pitchFamily="2" charset="2"/>
                  <a:buChar char="Ø"/>
                </a:pPr>
                <a:endParaRPr lang="fr-FR" sz="1100" baseline="30000" dirty="0" smtClean="0">
                  <a:solidFill>
                    <a:srgbClr val="002060"/>
                  </a:solidFill>
                </a:endParaRPr>
              </a:p>
              <a:p>
                <a:pPr>
                  <a:buFont typeface="Wingdings" pitchFamily="2" charset="2"/>
                  <a:buChar char="Ø"/>
                </a:pPr>
                <a:endParaRPr lang="fr-FR" sz="1100" baseline="30000" dirty="0" smtClean="0">
                  <a:solidFill>
                    <a:srgbClr val="002060"/>
                  </a:solidFill>
                </a:endParaRPr>
              </a:p>
              <a:p>
                <a:pPr>
                  <a:buFont typeface="Wingdings" pitchFamily="2" charset="2"/>
                  <a:buChar char="Ø"/>
                </a:pPr>
                <a:endParaRPr lang="fr-FR" sz="1100" dirty="0">
                  <a:solidFill>
                    <a:srgbClr val="002060"/>
                  </a:solidFill>
                </a:endParaRPr>
              </a:p>
            </p:txBody>
          </p:sp>
          <p:sp>
            <p:nvSpPr>
              <p:cNvPr id="56" name="Organigramme : Connecteur page suivante 55"/>
              <p:cNvSpPr/>
              <p:nvPr/>
            </p:nvSpPr>
            <p:spPr>
              <a:xfrm rot="10800000">
                <a:off x="4714881" y="4714874"/>
                <a:ext cx="1714511" cy="2428891"/>
              </a:xfrm>
              <a:prstGeom prst="flowChartOffpageConnector">
                <a:avLst/>
              </a:prstGeom>
              <a:solidFill>
                <a:schemeClr val="accent1">
                  <a:lumMod val="20000"/>
                  <a:lumOff val="80000"/>
                </a:schemeClr>
              </a:solidFill>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chemeClr val="tx1"/>
                  </a:solidFill>
                </a:endParaRPr>
              </a:p>
            </p:txBody>
          </p:sp>
        </p:grpSp>
        <p:sp>
          <p:nvSpPr>
            <p:cNvPr id="31" name="ZoneTexte 30"/>
            <p:cNvSpPr txBox="1"/>
            <p:nvPr/>
          </p:nvSpPr>
          <p:spPr>
            <a:xfrm>
              <a:off x="285728" y="4929188"/>
              <a:ext cx="1928826" cy="2192906"/>
            </a:xfrm>
            <a:prstGeom prst="rect">
              <a:avLst/>
            </a:prstGeom>
            <a:noFill/>
          </p:spPr>
          <p:txBody>
            <a:bodyPr wrap="square" rtlCol="0">
              <a:spAutoFit/>
            </a:bodyPr>
            <a:lstStyle/>
            <a:p>
              <a:pPr>
                <a:buFont typeface="Wingdings" pitchFamily="2" charset="2"/>
                <a:buChar char="ü"/>
              </a:pPr>
              <a:r>
                <a:rPr lang="fr-FR" sz="1050" dirty="0" smtClean="0">
                  <a:solidFill>
                    <a:srgbClr val="002060"/>
                  </a:solidFill>
                </a:rPr>
                <a:t>Conduire chaque année une réflexion sur le choix, la construction et la planification des projets.</a:t>
              </a:r>
            </a:p>
            <a:p>
              <a:pPr>
                <a:buFont typeface="Wingdings" pitchFamily="2" charset="2"/>
                <a:buChar char="ü"/>
              </a:pPr>
              <a:r>
                <a:rPr lang="fr-FR" sz="1050" dirty="0" smtClean="0">
                  <a:solidFill>
                    <a:srgbClr val="002060"/>
                  </a:solidFill>
                </a:rPr>
                <a:t> Multiplier les projets interdisciplinaires  et favoriser la concertation des enseignants </a:t>
              </a:r>
            </a:p>
            <a:p>
              <a:pPr>
                <a:buFont typeface="Wingdings" pitchFamily="2" charset="2"/>
                <a:buChar char="ü"/>
              </a:pPr>
              <a:r>
                <a:rPr lang="fr-FR" sz="1050" dirty="0" smtClean="0">
                  <a:solidFill>
                    <a:srgbClr val="002060"/>
                  </a:solidFill>
                </a:rPr>
                <a:t> En finir avec le clivage des domaines</a:t>
              </a:r>
            </a:p>
            <a:p>
              <a:pPr>
                <a:buFont typeface="Wingdings" pitchFamily="2" charset="2"/>
                <a:buChar char="ü"/>
              </a:pPr>
              <a:r>
                <a:rPr lang="fr-FR" sz="1050" dirty="0" smtClean="0">
                  <a:solidFill>
                    <a:srgbClr val="002060"/>
                  </a:solidFill>
                </a:rPr>
                <a:t>AP  en 6° et 5° afin d’apporter des aides individualisées </a:t>
              </a:r>
            </a:p>
            <a:p>
              <a:pPr>
                <a:buFont typeface="Wingdings" pitchFamily="2" charset="2"/>
                <a:buChar char="ü"/>
              </a:pPr>
              <a:r>
                <a:rPr lang="fr-FR" sz="1050" dirty="0" smtClean="0">
                  <a:solidFill>
                    <a:srgbClr val="002060"/>
                  </a:solidFill>
                </a:rPr>
                <a:t>Instaurer des automatismes et des routines de travail </a:t>
              </a:r>
            </a:p>
          </p:txBody>
        </p:sp>
      </p:grpSp>
      <p:sp>
        <p:nvSpPr>
          <p:cNvPr id="33" name="Rectangle à coins arrondis 32"/>
          <p:cNvSpPr/>
          <p:nvPr/>
        </p:nvSpPr>
        <p:spPr>
          <a:xfrm>
            <a:off x="428604" y="7215206"/>
            <a:ext cx="1785950" cy="1714511"/>
          </a:xfrm>
          <a:prstGeom prst="roundRect">
            <a:avLst/>
          </a:prstGeom>
          <a:solidFill>
            <a:srgbClr val="0070C0"/>
          </a:solidFill>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1100" b="1" dirty="0" smtClean="0">
              <a:solidFill>
                <a:schemeClr val="bg1"/>
              </a:solidFill>
            </a:endParaRPr>
          </a:p>
          <a:p>
            <a:pPr lvl="0">
              <a:buFont typeface="Wingdings" pitchFamily="2" charset="2"/>
              <a:buChar char="§"/>
            </a:pPr>
            <a:endParaRPr lang="fr-FR" sz="1000" b="1" dirty="0" smtClean="0">
              <a:solidFill>
                <a:schemeClr val="bg1"/>
              </a:solidFill>
            </a:endParaRPr>
          </a:p>
          <a:p>
            <a:pPr>
              <a:buFont typeface="Wingdings" pitchFamily="2" charset="2"/>
              <a:buChar char="§"/>
            </a:pPr>
            <a:r>
              <a:rPr lang="fr-FR" sz="1000" b="1" dirty="0" smtClean="0">
                <a:solidFill>
                  <a:schemeClr val="bg1"/>
                </a:solidFill>
              </a:rPr>
              <a:t> %  d’élèves validant le  c</a:t>
            </a:r>
          </a:p>
          <a:p>
            <a:pPr lvl="0">
              <a:buFont typeface="Wingdings" pitchFamily="2" charset="2"/>
              <a:buChar char="§"/>
            </a:pPr>
            <a:r>
              <a:rPr lang="fr-FR" sz="1000" b="1" dirty="0" smtClean="0">
                <a:solidFill>
                  <a:schemeClr val="bg1"/>
                </a:solidFill>
              </a:rPr>
              <a:t> Nombre de projets interdisciplinaires menés dans l’année</a:t>
            </a:r>
          </a:p>
          <a:p>
            <a:pPr lvl="0">
              <a:buFont typeface="Wingdings" pitchFamily="2" charset="2"/>
              <a:buChar char="§"/>
            </a:pPr>
            <a:r>
              <a:rPr lang="fr-FR" sz="1000" b="1" dirty="0" smtClean="0">
                <a:solidFill>
                  <a:schemeClr val="bg1"/>
                </a:solidFill>
              </a:rPr>
              <a:t> Evolution du degré d’autonomie des élèves (avoir son matériel, faire son travail maison, sollicitations de l’enseignant …)</a:t>
            </a:r>
          </a:p>
          <a:p>
            <a:pPr lvl="0">
              <a:buFont typeface="Wingdings" pitchFamily="2" charset="2"/>
              <a:buChar char="§"/>
            </a:pPr>
            <a:r>
              <a:rPr lang="fr-FR" sz="1000" b="1" dirty="0" smtClean="0">
                <a:solidFill>
                  <a:schemeClr val="bg1"/>
                </a:solidFill>
              </a:rPr>
              <a:t>% d’élèves validant cycle3</a:t>
            </a:r>
          </a:p>
          <a:p>
            <a:pPr lvl="0">
              <a:buFont typeface="Wingdings" pitchFamily="2" charset="2"/>
              <a:buChar char="§"/>
            </a:pPr>
            <a:endParaRPr lang="fr-FR" sz="10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a:solidFill>
                <a:schemeClr val="bg1"/>
              </a:solidFill>
            </a:endParaRPr>
          </a:p>
        </p:txBody>
      </p:sp>
      <p:sp>
        <p:nvSpPr>
          <p:cNvPr id="37" name="Rectangle à coins arrondis 36"/>
          <p:cNvSpPr/>
          <p:nvPr/>
        </p:nvSpPr>
        <p:spPr>
          <a:xfrm>
            <a:off x="2500306" y="7215207"/>
            <a:ext cx="1936806" cy="1428759"/>
          </a:xfrm>
          <a:prstGeom prst="roundRect">
            <a:avLst/>
          </a:prstGeom>
          <a:solidFill>
            <a:srgbClr val="0070C0"/>
          </a:solidFill>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1000" b="1" dirty="0" smtClean="0">
              <a:solidFill>
                <a:schemeClr val="bg1"/>
              </a:solidFill>
            </a:endParaRPr>
          </a:p>
          <a:p>
            <a:pPr>
              <a:buFont typeface="Wingdings" pitchFamily="2" charset="2"/>
              <a:buChar char="§"/>
            </a:pPr>
            <a:r>
              <a:rPr lang="fr-FR" sz="1000" b="1" dirty="0" smtClean="0">
                <a:solidFill>
                  <a:schemeClr val="bg1"/>
                </a:solidFill>
              </a:rPr>
              <a:t> % de réussite au CFG ,  au DNB série PRO, % de mentions</a:t>
            </a:r>
          </a:p>
          <a:p>
            <a:pPr>
              <a:buFont typeface="Wingdings" pitchFamily="2" charset="2"/>
              <a:buChar char="§"/>
            </a:pPr>
            <a:r>
              <a:rPr lang="fr-FR" sz="1000" b="1" dirty="0" smtClean="0">
                <a:solidFill>
                  <a:schemeClr val="bg1"/>
                </a:solidFill>
              </a:rPr>
              <a:t>Nombre d’élève restant inclus en 6 ° à l’issue de la première période.</a:t>
            </a:r>
          </a:p>
          <a:p>
            <a:pPr>
              <a:buFont typeface="Wingdings" pitchFamily="2" charset="2"/>
              <a:buChar char="§"/>
            </a:pPr>
            <a:r>
              <a:rPr lang="fr-FR" sz="1000" b="1" dirty="0" smtClean="0">
                <a:solidFill>
                  <a:schemeClr val="bg1"/>
                </a:solidFill>
              </a:rPr>
              <a:t>Outils produits  en interne</a:t>
            </a:r>
          </a:p>
          <a:p>
            <a:pPr lvl="0">
              <a:buFont typeface="Wingdings" pitchFamily="2" charset="2"/>
              <a:buChar char="§"/>
            </a:pPr>
            <a:endParaRPr lang="fr-FR" sz="1400" b="1" dirty="0" smtClean="0">
              <a:solidFill>
                <a:schemeClr val="bg1"/>
              </a:solidFill>
            </a:endParaRPr>
          </a:p>
        </p:txBody>
      </p:sp>
      <p:sp>
        <p:nvSpPr>
          <p:cNvPr id="40" name="Rectangle à coins arrondis 39"/>
          <p:cNvSpPr/>
          <p:nvPr/>
        </p:nvSpPr>
        <p:spPr>
          <a:xfrm>
            <a:off x="4714884" y="7143768"/>
            <a:ext cx="1944216" cy="1857388"/>
          </a:xfrm>
          <a:prstGeom prst="roundRect">
            <a:avLst/>
          </a:prstGeom>
          <a:solidFill>
            <a:srgbClr val="0070C0"/>
          </a:solidFill>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itchFamily="2" charset="2"/>
              <a:buChar char="§"/>
            </a:pPr>
            <a:r>
              <a:rPr lang="fr-FR" sz="1000" b="1" dirty="0" smtClean="0">
                <a:solidFill>
                  <a:schemeClr val="bg1"/>
                </a:solidFill>
              </a:rPr>
              <a:t>100% d’élèves orientés en fin de 3° SEGPA</a:t>
            </a:r>
          </a:p>
          <a:p>
            <a:pPr lvl="0">
              <a:buFont typeface="Wingdings" pitchFamily="2" charset="2"/>
              <a:buChar char="§"/>
            </a:pPr>
            <a:r>
              <a:rPr lang="fr-FR" sz="1000" b="1" dirty="0" smtClean="0">
                <a:solidFill>
                  <a:schemeClr val="bg1"/>
                </a:solidFill>
              </a:rPr>
              <a:t>%  d’élèves obtenant le CAP à  N+2 </a:t>
            </a:r>
            <a:endParaRPr lang="fr-FR" sz="1000" b="1" i="1" dirty="0" smtClean="0">
              <a:solidFill>
                <a:schemeClr val="bg1"/>
              </a:solidFill>
            </a:endParaRPr>
          </a:p>
          <a:p>
            <a:pPr lvl="0">
              <a:buFont typeface="Wingdings" pitchFamily="2" charset="2"/>
              <a:buChar char="§"/>
            </a:pPr>
            <a:r>
              <a:rPr lang="fr-FR" sz="1000" b="1" i="1" dirty="0" smtClean="0">
                <a:solidFill>
                  <a:schemeClr val="bg1"/>
                </a:solidFill>
              </a:rPr>
              <a:t>% élèves qui poursuivent des </a:t>
            </a:r>
            <a:r>
              <a:rPr lang="fr-FR" sz="1000" b="1" dirty="0" smtClean="0">
                <a:solidFill>
                  <a:schemeClr val="bg1"/>
                </a:solidFill>
              </a:rPr>
              <a:t>études après le CAP</a:t>
            </a:r>
          </a:p>
          <a:p>
            <a:pPr>
              <a:buFont typeface="Wingdings" pitchFamily="2" charset="2"/>
              <a:buChar char="§"/>
            </a:pPr>
            <a:r>
              <a:rPr lang="fr-FR" sz="1000" b="1" dirty="0" smtClean="0">
                <a:solidFill>
                  <a:schemeClr val="bg1"/>
                </a:solidFill>
              </a:rPr>
              <a:t>  Nombre d’actions menées dans le cadre du parcours Avenir.</a:t>
            </a:r>
          </a:p>
          <a:p>
            <a:pPr lvl="0">
              <a:buFont typeface="Wingdings" pitchFamily="2" charset="2"/>
              <a:buChar char="§"/>
            </a:pPr>
            <a:r>
              <a:rPr lang="fr-FR" sz="1000" b="1" dirty="0" smtClean="0">
                <a:solidFill>
                  <a:schemeClr val="bg1"/>
                </a:solidFill>
              </a:rPr>
              <a:t>nombre d’entretiens individuels  </a:t>
            </a:r>
          </a:p>
          <a:p>
            <a:endParaRPr lang="fr-FR" sz="1000" b="1" dirty="0" smtClean="0">
              <a:solidFill>
                <a:schemeClr val="bg1"/>
              </a:solidFill>
            </a:endParaRPr>
          </a:p>
        </p:txBody>
      </p:sp>
      <p:sp>
        <p:nvSpPr>
          <p:cNvPr id="3" name="Espace réservé du numéro de diapositive 2"/>
          <p:cNvSpPr>
            <a:spLocks noGrp="1"/>
          </p:cNvSpPr>
          <p:nvPr>
            <p:ph type="sldNum" sz="quarter" idx="12"/>
          </p:nvPr>
        </p:nvSpPr>
        <p:spPr>
          <a:xfrm>
            <a:off x="5085184" y="8748464"/>
            <a:ext cx="1600200" cy="239461"/>
          </a:xfrm>
        </p:spPr>
        <p:txBody>
          <a:bodyPr/>
          <a:lstStyle/>
          <a:p>
            <a:fld id="{980737C6-004C-46B1-A1D1-8CE2FCD98FD4}" type="slidenum">
              <a:rPr lang="fr-FR" smtClean="0"/>
              <a:pPr/>
              <a:t>3</a:t>
            </a:fld>
            <a:endParaRPr lang="fr-FR" dirty="0"/>
          </a:p>
        </p:txBody>
      </p:sp>
      <p:sp>
        <p:nvSpPr>
          <p:cNvPr id="20" name="ZoneTexte 19"/>
          <p:cNvSpPr txBox="1"/>
          <p:nvPr/>
        </p:nvSpPr>
        <p:spPr>
          <a:xfrm>
            <a:off x="4" y="7072333"/>
            <a:ext cx="461665" cy="1928827"/>
          </a:xfrm>
          <a:prstGeom prst="rect">
            <a:avLst/>
          </a:prstGeom>
          <a:noFill/>
        </p:spPr>
        <p:txBody>
          <a:bodyPr vert="vert270" wrap="square" rtlCol="0">
            <a:spAutoFit/>
          </a:bodyPr>
          <a:lstStyle/>
          <a:p>
            <a:pPr algn="ctr"/>
            <a:r>
              <a:rPr lang="fr-FR" sz="900" b="1" dirty="0" smtClean="0">
                <a:solidFill>
                  <a:srgbClr val="002060"/>
                </a:solidFill>
              </a:rPr>
              <a:t>INDICATEURS D’EVALUATION ET RESULTATS ATTENDUS</a:t>
            </a:r>
            <a:endParaRPr lang="fr-FR" sz="900" b="1" dirty="0">
              <a:solidFill>
                <a:srgbClr val="002060"/>
              </a:solidFill>
            </a:endParaRPr>
          </a:p>
        </p:txBody>
      </p:sp>
      <p:sp>
        <p:nvSpPr>
          <p:cNvPr id="42" name="ZoneTexte 41"/>
          <p:cNvSpPr txBox="1"/>
          <p:nvPr/>
        </p:nvSpPr>
        <p:spPr>
          <a:xfrm>
            <a:off x="4714884" y="5072066"/>
            <a:ext cx="1928826" cy="2092881"/>
          </a:xfrm>
          <a:prstGeom prst="rect">
            <a:avLst/>
          </a:prstGeom>
          <a:noFill/>
        </p:spPr>
        <p:txBody>
          <a:bodyPr wrap="square" rtlCol="0">
            <a:spAutoFit/>
          </a:bodyPr>
          <a:lstStyle/>
          <a:p>
            <a:pPr>
              <a:buFont typeface="Wingdings" pitchFamily="2" charset="2"/>
              <a:buChar char="ü"/>
            </a:pPr>
            <a:r>
              <a:rPr lang="fr-FR" sz="1000" dirty="0" smtClean="0">
                <a:solidFill>
                  <a:srgbClr val="002060"/>
                </a:solidFill>
              </a:rPr>
              <a:t>Intervention d’anciens élèves et de professionnels (chef d’entreprises, chef d’établissement..)</a:t>
            </a:r>
          </a:p>
          <a:p>
            <a:pPr>
              <a:buFont typeface="Wingdings" pitchFamily="2" charset="2"/>
              <a:buChar char="ü"/>
            </a:pPr>
            <a:r>
              <a:rPr lang="fr-FR" sz="1000" dirty="0" smtClean="0">
                <a:solidFill>
                  <a:srgbClr val="002060"/>
                </a:solidFill>
              </a:rPr>
              <a:t>Forum des métiers et mini stages en établissement de formation</a:t>
            </a:r>
          </a:p>
          <a:p>
            <a:pPr>
              <a:buFont typeface="Wingdings" pitchFamily="2" charset="2"/>
              <a:buChar char="ü"/>
            </a:pPr>
            <a:r>
              <a:rPr lang="fr-FR" sz="1000" dirty="0" smtClean="0">
                <a:solidFill>
                  <a:srgbClr val="002060"/>
                </a:solidFill>
              </a:rPr>
              <a:t>Stages d’initiation et d’application (8 à 10 semaines sur 2 ans)</a:t>
            </a:r>
          </a:p>
          <a:p>
            <a:pPr>
              <a:buFont typeface="Wingdings" pitchFamily="2" charset="2"/>
              <a:buChar char="ü"/>
            </a:pPr>
            <a:r>
              <a:rPr lang="fr-FR" sz="1000" dirty="0" smtClean="0">
                <a:solidFill>
                  <a:srgbClr val="002060"/>
                </a:solidFill>
              </a:rPr>
              <a:t>Visites de lycées pro, visites d’entreprises </a:t>
            </a:r>
          </a:p>
          <a:p>
            <a:pPr>
              <a:buFont typeface="Wingdings" pitchFamily="2" charset="2"/>
              <a:buChar char="ü"/>
            </a:pPr>
            <a:r>
              <a:rPr lang="fr-FR" sz="1000" dirty="0" smtClean="0">
                <a:solidFill>
                  <a:srgbClr val="002060"/>
                </a:solidFill>
              </a:rPr>
              <a:t> RDV avec  PSY-EN dés la 4ème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a:xfrm>
            <a:off x="5257800" y="8657173"/>
            <a:ext cx="1600200" cy="486833"/>
          </a:xfrm>
        </p:spPr>
        <p:txBody>
          <a:bodyPr/>
          <a:lstStyle/>
          <a:p>
            <a:fld id="{980737C6-004C-46B1-A1D1-8CE2FCD98FD4}" type="slidenum">
              <a:rPr lang="fr-FR" smtClean="0"/>
              <a:pPr/>
              <a:t>4</a:t>
            </a:fld>
            <a:endParaRPr lang="fr-FR" dirty="0"/>
          </a:p>
        </p:txBody>
      </p:sp>
      <p:sp>
        <p:nvSpPr>
          <p:cNvPr id="8" name="Rectangle à coins arrondis 7"/>
          <p:cNvSpPr/>
          <p:nvPr/>
        </p:nvSpPr>
        <p:spPr>
          <a:xfrm>
            <a:off x="357166" y="928664"/>
            <a:ext cx="1928826" cy="785819"/>
          </a:xfrm>
          <a:prstGeom prst="roundRect">
            <a:avLst/>
          </a:prstGeom>
          <a:solidFill>
            <a:srgbClr val="FF0066"/>
          </a:solidFill>
          <a:ln>
            <a:solidFill>
              <a:srgbClr val="FF0066"/>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400" b="1" dirty="0" smtClean="0">
                <a:solidFill>
                  <a:schemeClr val="bg1"/>
                </a:solidFill>
              </a:rPr>
              <a:t>1. Encourager </a:t>
            </a:r>
            <a:r>
              <a:rPr lang="fr-FR" sz="1350" b="1" dirty="0" smtClean="0">
                <a:solidFill>
                  <a:schemeClr val="bg1"/>
                </a:solidFill>
              </a:rPr>
              <a:t>et</a:t>
            </a:r>
            <a:r>
              <a:rPr lang="fr-FR" sz="1400" b="1" dirty="0" smtClean="0">
                <a:solidFill>
                  <a:schemeClr val="bg1"/>
                </a:solidFill>
              </a:rPr>
              <a:t> pérenniser le bien vivre ensemble </a:t>
            </a:r>
            <a:endParaRPr lang="fr-FR" sz="1400" dirty="0">
              <a:solidFill>
                <a:schemeClr val="bg1"/>
              </a:solidFill>
            </a:endParaRPr>
          </a:p>
        </p:txBody>
      </p:sp>
      <p:sp>
        <p:nvSpPr>
          <p:cNvPr id="38" name="Rectangle à coins arrondis 37"/>
          <p:cNvSpPr/>
          <p:nvPr/>
        </p:nvSpPr>
        <p:spPr>
          <a:xfrm>
            <a:off x="2571744" y="928664"/>
            <a:ext cx="1928826" cy="785819"/>
          </a:xfrm>
          <a:prstGeom prst="roundRect">
            <a:avLst/>
          </a:prstGeom>
          <a:solidFill>
            <a:srgbClr val="FF0066"/>
          </a:solidFill>
          <a:ln>
            <a:solidFill>
              <a:srgbClr val="FF0066"/>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350" b="1" dirty="0" smtClean="0">
                <a:solidFill>
                  <a:schemeClr val="bg1"/>
                </a:solidFill>
              </a:rPr>
              <a:t>2. Susciter l’engagement pour le développement durable </a:t>
            </a:r>
            <a:endParaRPr lang="fr-FR" sz="1350" dirty="0">
              <a:solidFill>
                <a:schemeClr val="bg1"/>
              </a:solidFill>
            </a:endParaRPr>
          </a:p>
        </p:txBody>
      </p:sp>
      <p:sp>
        <p:nvSpPr>
          <p:cNvPr id="39" name="Rectangle à coins arrondis 38"/>
          <p:cNvSpPr/>
          <p:nvPr/>
        </p:nvSpPr>
        <p:spPr>
          <a:xfrm>
            <a:off x="4714884" y="928664"/>
            <a:ext cx="1928826" cy="785819"/>
          </a:xfrm>
          <a:prstGeom prst="roundRect">
            <a:avLst/>
          </a:prstGeom>
          <a:solidFill>
            <a:srgbClr val="FF0066"/>
          </a:solidFill>
          <a:ln>
            <a:solidFill>
              <a:srgbClr val="FF0066"/>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350" b="1" dirty="0" smtClean="0">
                <a:solidFill>
                  <a:schemeClr val="bg1"/>
                </a:solidFill>
              </a:rPr>
              <a:t>3. Développer l’éducation à la citoyenneté numérique </a:t>
            </a:r>
            <a:endParaRPr lang="fr-FR" sz="1350" b="1" dirty="0">
              <a:solidFill>
                <a:schemeClr val="bg1"/>
              </a:solidFill>
            </a:endParaRPr>
          </a:p>
        </p:txBody>
      </p:sp>
      <p:sp>
        <p:nvSpPr>
          <p:cNvPr id="17" name="ZoneTexte 16"/>
          <p:cNvSpPr txBox="1"/>
          <p:nvPr/>
        </p:nvSpPr>
        <p:spPr>
          <a:xfrm>
            <a:off x="0" y="214283"/>
            <a:ext cx="6858000" cy="369332"/>
          </a:xfrm>
          <a:prstGeom prst="rect">
            <a:avLst/>
          </a:prstGeom>
          <a:noFill/>
        </p:spPr>
        <p:txBody>
          <a:bodyPr wrap="square" rtlCol="0">
            <a:spAutoFit/>
            <a:scene3d>
              <a:camera prst="orthographicFront"/>
              <a:lightRig rig="threePt" dir="t"/>
            </a:scene3d>
            <a:sp3d extrusionH="57150">
              <a:bevelT w="317500"/>
              <a:bevelB w="254000"/>
              <a:extrusionClr>
                <a:srgbClr val="0070C0"/>
              </a:extrusionClr>
            </a:sp3d>
          </a:bodyPr>
          <a:lstStyle/>
          <a:p>
            <a:pPr algn="ctr"/>
            <a:r>
              <a:rPr lang="fr-FR" b="1" dirty="0" smtClean="0">
                <a:solidFill>
                  <a:srgbClr val="FF0066"/>
                </a:solidFill>
              </a:rPr>
              <a:t>Former l’éco-citoyen éclairé de demain</a:t>
            </a:r>
            <a:endParaRPr lang="fr-FR" b="1" dirty="0">
              <a:solidFill>
                <a:srgbClr val="FF0066"/>
              </a:solidFill>
            </a:endParaRPr>
          </a:p>
        </p:txBody>
      </p:sp>
      <p:grpSp>
        <p:nvGrpSpPr>
          <p:cNvPr id="20" name="Groupe 19"/>
          <p:cNvGrpSpPr/>
          <p:nvPr/>
        </p:nvGrpSpPr>
        <p:grpSpPr>
          <a:xfrm>
            <a:off x="5500702" y="0"/>
            <a:ext cx="1357298" cy="1295603"/>
            <a:chOff x="1372157" y="2515157"/>
            <a:chExt cx="4113686" cy="4113686"/>
          </a:xfrm>
        </p:grpSpPr>
        <p:grpSp>
          <p:nvGrpSpPr>
            <p:cNvPr id="14" name="Groupe 13"/>
            <p:cNvGrpSpPr/>
            <p:nvPr/>
          </p:nvGrpSpPr>
          <p:grpSpPr>
            <a:xfrm>
              <a:off x="1516818" y="2618436"/>
              <a:ext cx="3824363" cy="3907127"/>
              <a:chOff x="1039407" y="291652"/>
              <a:chExt cx="3824363" cy="3907127"/>
            </a:xfrm>
            <a:scene3d>
              <a:camera prst="orthographicFront">
                <a:rot lat="0" lon="0" rev="0"/>
              </a:camera>
              <a:lightRig rig="contrasting" dir="t">
                <a:rot lat="0" lon="0" rev="1200000"/>
              </a:lightRig>
            </a:scene3d>
          </p:grpSpPr>
          <p:sp>
            <p:nvSpPr>
              <p:cNvPr id="15" name="Secteurs 14"/>
              <p:cNvSpPr/>
              <p:nvPr/>
            </p:nvSpPr>
            <p:spPr>
              <a:xfrm>
                <a:off x="1039407" y="291652"/>
                <a:ext cx="3824363" cy="3907127"/>
              </a:xfrm>
              <a:prstGeom prst="pie">
                <a:avLst>
                  <a:gd name="adj1" fmla="val 16200000"/>
                  <a:gd name="adj2" fmla="val 1800000"/>
                </a:avLst>
              </a:prstGeom>
              <a:solidFill>
                <a:srgbClr val="FF0066">
                  <a:alpha val="69000"/>
                </a:srgbClr>
              </a:solidFill>
              <a:sp3d contourW="19050" prstMaterial="metal">
                <a:bevelT w="88900" h="203200"/>
                <a:bevelB w="165100" h="254000"/>
              </a:sp3d>
            </p:spPr>
            <p:style>
              <a:lnRef idx="0">
                <a:schemeClr val="lt1">
                  <a:hueOff val="0"/>
                  <a:satOff val="0"/>
                  <a:lumOff val="0"/>
                  <a:alphaOff val="0"/>
                </a:schemeClr>
              </a:lnRef>
              <a:fillRef idx="1">
                <a:scrgbClr r="0" g="0" b="0"/>
              </a:fillRef>
              <a:effectRef idx="2">
                <a:schemeClr val="accent2">
                  <a:hueOff val="0"/>
                  <a:satOff val="0"/>
                  <a:lumOff val="0"/>
                  <a:alphaOff val="0"/>
                </a:schemeClr>
              </a:effectRef>
              <a:fontRef idx="minor">
                <a:schemeClr val="lt1"/>
              </a:fontRef>
            </p:style>
          </p:sp>
          <p:sp>
            <p:nvSpPr>
              <p:cNvPr id="16" name="Secteurs 4"/>
              <p:cNvSpPr/>
              <p:nvPr/>
            </p:nvSpPr>
            <p:spPr>
              <a:xfrm>
                <a:off x="3059883" y="1549213"/>
                <a:ext cx="1365844" cy="116283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600" b="1" kern="1200" dirty="0" smtClean="0"/>
                  <a:t>Axe</a:t>
                </a:r>
              </a:p>
              <a:p>
                <a:pPr lvl="0" algn="ctr" defTabSz="666750">
                  <a:lnSpc>
                    <a:spcPct val="90000"/>
                  </a:lnSpc>
                  <a:spcBef>
                    <a:spcPct val="0"/>
                  </a:spcBef>
                  <a:spcAft>
                    <a:spcPct val="35000"/>
                  </a:spcAft>
                </a:pPr>
                <a:r>
                  <a:rPr lang="fr-FR" sz="1600" b="1" kern="1200" dirty="0" smtClean="0"/>
                  <a:t> 2</a:t>
                </a:r>
              </a:p>
              <a:p>
                <a:pPr lvl="0" algn="ctr" defTabSz="666750">
                  <a:lnSpc>
                    <a:spcPct val="90000"/>
                  </a:lnSpc>
                  <a:spcBef>
                    <a:spcPct val="0"/>
                  </a:spcBef>
                  <a:spcAft>
                    <a:spcPct val="35000"/>
                  </a:spcAft>
                </a:pPr>
                <a:endParaRPr lang="fr-FR" sz="1500" kern="1200" dirty="0"/>
              </a:p>
            </p:txBody>
          </p:sp>
        </p:grpSp>
        <p:sp>
          <p:nvSpPr>
            <p:cNvPr id="19" name="Flèche en arc 18"/>
            <p:cNvSpPr/>
            <p:nvPr/>
          </p:nvSpPr>
          <p:spPr>
            <a:xfrm>
              <a:off x="1372157" y="2515157"/>
              <a:ext cx="4113686" cy="4113686"/>
            </a:xfrm>
            <a:prstGeom prst="circularArrow">
              <a:avLst>
                <a:gd name="adj1" fmla="val 5085"/>
                <a:gd name="adj2" fmla="val 327528"/>
                <a:gd name="adj3" fmla="val 1472472"/>
                <a:gd name="adj4" fmla="val 16199432"/>
                <a:gd name="adj5" fmla="val 5932"/>
              </a:avLst>
            </a:prstGeom>
            <a:solidFill>
              <a:srgbClr val="FF0066">
                <a:alpha val="70000"/>
              </a:srgbClr>
            </a:solid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hueOff val="0"/>
                <a:satOff val="0"/>
                <a:lumOff val="0"/>
                <a:alphaOff val="0"/>
              </a:schemeClr>
            </a:fontRef>
          </p:style>
        </p:sp>
      </p:grpSp>
      <p:grpSp>
        <p:nvGrpSpPr>
          <p:cNvPr id="29" name="Groupe 28"/>
          <p:cNvGrpSpPr/>
          <p:nvPr/>
        </p:nvGrpSpPr>
        <p:grpSpPr>
          <a:xfrm>
            <a:off x="2500306" y="1785918"/>
            <a:ext cx="2071705" cy="5143536"/>
            <a:chOff x="4581800" y="1786943"/>
            <a:chExt cx="1841515" cy="5142379"/>
          </a:xfrm>
          <a:solidFill>
            <a:srgbClr val="FF0066">
              <a:alpha val="10000"/>
            </a:srgbClr>
          </a:solidFill>
        </p:grpSpPr>
        <p:sp>
          <p:nvSpPr>
            <p:cNvPr id="30" name="Organigramme : Connecteur page suivante 29"/>
            <p:cNvSpPr/>
            <p:nvPr/>
          </p:nvSpPr>
          <p:spPr>
            <a:xfrm>
              <a:off x="4645300" y="1786943"/>
              <a:ext cx="1714512" cy="2428346"/>
            </a:xfrm>
            <a:prstGeom prst="flowChartOffpageConnector">
              <a:avLst/>
            </a:prstGeom>
            <a:grpFill/>
            <a:ln>
              <a:solidFill>
                <a:srgbClr val="FF0066"/>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b="1" dirty="0" smtClean="0">
                  <a:solidFill>
                    <a:srgbClr val="CC0066"/>
                  </a:solidFill>
                </a:rPr>
                <a:t> </a:t>
              </a:r>
            </a:p>
            <a:p>
              <a:endParaRPr lang="fr-FR" sz="1050" b="1" dirty="0" smtClean="0">
                <a:solidFill>
                  <a:srgbClr val="CC0066"/>
                </a:solidFill>
              </a:endParaRPr>
            </a:p>
            <a:p>
              <a:pPr>
                <a:buFont typeface="Wingdings" pitchFamily="2" charset="2"/>
                <a:buChar char="Ø"/>
              </a:pPr>
              <a:r>
                <a:rPr lang="fr-FR" sz="1050" b="1" dirty="0" smtClean="0">
                  <a:solidFill>
                    <a:srgbClr val="CC0066"/>
                  </a:solidFill>
                </a:rPr>
                <a:t> Former le futur citoyen responsable</a:t>
              </a:r>
              <a:r>
                <a:rPr lang="fr-FR" sz="1050" dirty="0" smtClean="0">
                  <a:solidFill>
                    <a:srgbClr val="CC0066"/>
                  </a:solidFill>
                </a:rPr>
                <a:t> aux enjeux du développement durable</a:t>
              </a:r>
            </a:p>
            <a:p>
              <a:pPr>
                <a:buFont typeface="Wingdings" pitchFamily="2" charset="2"/>
                <a:buChar char="Ø"/>
              </a:pPr>
              <a:r>
                <a:rPr lang="fr-FR" sz="1050" b="1" dirty="0" smtClean="0">
                  <a:solidFill>
                    <a:srgbClr val="CC0066"/>
                  </a:solidFill>
                </a:rPr>
                <a:t> Prioriser</a:t>
              </a:r>
              <a:r>
                <a:rPr lang="fr-FR" sz="1050" dirty="0" smtClean="0">
                  <a:solidFill>
                    <a:srgbClr val="CC0066"/>
                  </a:solidFill>
                </a:rPr>
                <a:t> </a:t>
              </a:r>
              <a:r>
                <a:rPr lang="fr-FR" sz="1050" b="1" dirty="0" smtClean="0">
                  <a:solidFill>
                    <a:srgbClr val="CC0066"/>
                  </a:solidFill>
                </a:rPr>
                <a:t>le projet E3D </a:t>
              </a:r>
              <a:r>
                <a:rPr lang="fr-FR" sz="1050" dirty="0" smtClean="0">
                  <a:solidFill>
                    <a:srgbClr val="CC0066"/>
                  </a:solidFill>
                </a:rPr>
                <a:t>pour la mise en œuvre de projets pédagogiques </a:t>
              </a:r>
            </a:p>
            <a:p>
              <a:pPr>
                <a:buFont typeface="Wingdings" pitchFamily="2" charset="2"/>
                <a:buChar char="Ø"/>
              </a:pPr>
              <a:r>
                <a:rPr lang="fr-FR" sz="1050" b="1" dirty="0" smtClean="0">
                  <a:solidFill>
                    <a:srgbClr val="CC0066"/>
                  </a:solidFill>
                </a:rPr>
                <a:t> Revalorisation des déchets dans les ateliers </a:t>
              </a:r>
              <a:r>
                <a:rPr lang="fr-FR" sz="1050" dirty="0" smtClean="0">
                  <a:solidFill>
                    <a:srgbClr val="CC0066"/>
                  </a:solidFill>
                </a:rPr>
                <a:t>Vente et Habitat</a:t>
              </a:r>
            </a:p>
            <a:p>
              <a:pPr>
                <a:buFont typeface="Wingdings" pitchFamily="2" charset="2"/>
                <a:buChar char="Ø"/>
              </a:pPr>
              <a:r>
                <a:rPr lang="fr-FR" sz="1050" b="1" dirty="0" smtClean="0">
                  <a:solidFill>
                    <a:srgbClr val="CC0066"/>
                  </a:solidFill>
                </a:rPr>
                <a:t>Valoriser l’engagement  des élèves de la </a:t>
              </a:r>
              <a:r>
                <a:rPr lang="fr-FR" sz="1050" dirty="0" smtClean="0">
                  <a:solidFill>
                    <a:srgbClr val="CC0066"/>
                  </a:solidFill>
                </a:rPr>
                <a:t>SEGPA dans les actions du collège</a:t>
              </a:r>
            </a:p>
            <a:p>
              <a:endParaRPr lang="fr-FR" sz="1050" dirty="0">
                <a:solidFill>
                  <a:srgbClr val="CC0066"/>
                </a:solidFill>
              </a:endParaRPr>
            </a:p>
          </p:txBody>
        </p:sp>
        <p:sp>
          <p:nvSpPr>
            <p:cNvPr id="31" name="Organigramme : Connecteur page suivante 30"/>
            <p:cNvSpPr/>
            <p:nvPr/>
          </p:nvSpPr>
          <p:spPr>
            <a:xfrm rot="10800000">
              <a:off x="4581800" y="4215289"/>
              <a:ext cx="1841515" cy="2714033"/>
            </a:xfrm>
            <a:prstGeom prst="flowChartOffpageConnector">
              <a:avLst/>
            </a:prstGeom>
            <a:grpFill/>
            <a:ln>
              <a:solidFill>
                <a:srgbClr val="FF0066"/>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grpSp>
        <p:nvGrpSpPr>
          <p:cNvPr id="32" name="Groupe 31"/>
          <p:cNvGrpSpPr/>
          <p:nvPr/>
        </p:nvGrpSpPr>
        <p:grpSpPr>
          <a:xfrm>
            <a:off x="4572008" y="1785918"/>
            <a:ext cx="2000263" cy="5178262"/>
            <a:chOff x="4646302" y="1857356"/>
            <a:chExt cx="1920252" cy="5107326"/>
          </a:xfrm>
          <a:solidFill>
            <a:srgbClr val="FF0066">
              <a:alpha val="10000"/>
            </a:srgbClr>
          </a:solidFill>
        </p:grpSpPr>
        <p:sp>
          <p:nvSpPr>
            <p:cNvPr id="33" name="Organigramme : Connecteur page suivante 32"/>
            <p:cNvSpPr/>
            <p:nvPr/>
          </p:nvSpPr>
          <p:spPr>
            <a:xfrm>
              <a:off x="4646302" y="1857356"/>
              <a:ext cx="1920252" cy="2571767"/>
            </a:xfrm>
            <a:prstGeom prst="flowChartOffpageConnector">
              <a:avLst/>
            </a:prstGeom>
            <a:grpFill/>
            <a:ln>
              <a:solidFill>
                <a:srgbClr val="FF0066"/>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b="1" dirty="0" smtClean="0">
                  <a:solidFill>
                    <a:srgbClr val="CC0066"/>
                  </a:solidFill>
                </a:rPr>
                <a:t> </a:t>
              </a:r>
            </a:p>
            <a:p>
              <a:pPr>
                <a:buFont typeface="Wingdings" pitchFamily="2" charset="2"/>
                <a:buChar char="Ø"/>
              </a:pPr>
              <a:r>
                <a:rPr lang="fr-FR" sz="1050" b="1" dirty="0" smtClean="0">
                  <a:solidFill>
                    <a:srgbClr val="CC0066"/>
                  </a:solidFill>
                </a:rPr>
                <a:t> Préparer le futur citoyen</a:t>
              </a:r>
              <a:r>
                <a:rPr lang="fr-FR" sz="1050" dirty="0" smtClean="0">
                  <a:solidFill>
                    <a:srgbClr val="CC0066"/>
                  </a:solidFill>
                </a:rPr>
                <a:t> à la maîtrise de l’outil numérique</a:t>
              </a:r>
            </a:p>
            <a:p>
              <a:pPr>
                <a:buFont typeface="Wingdings" pitchFamily="2" charset="2"/>
                <a:buChar char="Ø"/>
              </a:pPr>
              <a:r>
                <a:rPr lang="fr-FR" sz="1050" b="1" dirty="0" smtClean="0">
                  <a:solidFill>
                    <a:srgbClr val="CC0066"/>
                  </a:solidFill>
                </a:rPr>
                <a:t> Généraliser</a:t>
              </a:r>
              <a:r>
                <a:rPr lang="fr-FR" sz="1050" dirty="0" smtClean="0">
                  <a:solidFill>
                    <a:srgbClr val="CC0066"/>
                  </a:solidFill>
                </a:rPr>
                <a:t> l’utilisation du numérique dans les pratiques</a:t>
              </a:r>
            </a:p>
            <a:p>
              <a:pPr>
                <a:buFont typeface="Wingdings" pitchFamily="2" charset="2"/>
                <a:buChar char="Ø"/>
              </a:pPr>
              <a:r>
                <a:rPr lang="fr-FR" sz="1050" dirty="0" smtClean="0">
                  <a:solidFill>
                    <a:srgbClr val="CC0066"/>
                  </a:solidFill>
                </a:rPr>
                <a:t> </a:t>
              </a:r>
              <a:r>
                <a:rPr lang="fr-FR" sz="1050" b="1" dirty="0" smtClean="0">
                  <a:solidFill>
                    <a:srgbClr val="CC0066"/>
                  </a:solidFill>
                </a:rPr>
                <a:t>Réduire les inégalités </a:t>
              </a:r>
              <a:r>
                <a:rPr lang="fr-FR" sz="1050" dirty="0" smtClean="0">
                  <a:solidFill>
                    <a:srgbClr val="CC0066"/>
                  </a:solidFill>
                </a:rPr>
                <a:t>d’accès aux outils</a:t>
              </a:r>
              <a:endParaRPr lang="fr-FR" sz="1050" dirty="0" smtClean="0">
                <a:solidFill>
                  <a:schemeClr val="tx2"/>
                </a:solidFill>
              </a:endParaRPr>
            </a:p>
            <a:p>
              <a:pPr>
                <a:buFont typeface="Wingdings" pitchFamily="2" charset="2"/>
                <a:buChar char="Ø"/>
              </a:pPr>
              <a:r>
                <a:rPr lang="fr-FR" sz="1050" b="1" dirty="0" smtClean="0">
                  <a:solidFill>
                    <a:srgbClr val="CC0066"/>
                  </a:solidFill>
                </a:rPr>
                <a:t> Conduire à un engagement critique et compétent </a:t>
              </a:r>
              <a:r>
                <a:rPr lang="fr-FR" sz="1050" dirty="0" smtClean="0">
                  <a:solidFill>
                    <a:srgbClr val="CC0066"/>
                  </a:solidFill>
                </a:rPr>
                <a:t>dans l’environnement numérique global</a:t>
              </a:r>
            </a:p>
            <a:p>
              <a:pPr>
                <a:buFont typeface="Wingdings" pitchFamily="2" charset="2"/>
                <a:buChar char="Ø"/>
              </a:pPr>
              <a:r>
                <a:rPr lang="fr-FR" sz="1050" b="1" dirty="0" smtClean="0">
                  <a:solidFill>
                    <a:srgbClr val="CC0066"/>
                  </a:solidFill>
                </a:rPr>
                <a:t> Etendre la capacité à créer et à partager en ligne,</a:t>
              </a:r>
              <a:r>
                <a:rPr lang="fr-FR" sz="1050" dirty="0" smtClean="0">
                  <a:solidFill>
                    <a:srgbClr val="CC0066"/>
                  </a:solidFill>
                </a:rPr>
                <a:t> en conscience des incidences</a:t>
              </a:r>
            </a:p>
          </p:txBody>
        </p:sp>
        <p:sp>
          <p:nvSpPr>
            <p:cNvPr id="37" name="Organigramme : Connecteur page suivante 36"/>
            <p:cNvSpPr/>
            <p:nvPr/>
          </p:nvSpPr>
          <p:spPr>
            <a:xfrm rot="10800000">
              <a:off x="4714882" y="4464352"/>
              <a:ext cx="1851672" cy="2500330"/>
            </a:xfrm>
            <a:prstGeom prst="flowChartOffpageConnector">
              <a:avLst/>
            </a:prstGeom>
            <a:grpFill/>
            <a:ln>
              <a:solidFill>
                <a:srgbClr val="FF0066"/>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sp>
        <p:nvSpPr>
          <p:cNvPr id="40" name="ZoneTexte 39"/>
          <p:cNvSpPr txBox="1"/>
          <p:nvPr/>
        </p:nvSpPr>
        <p:spPr>
          <a:xfrm>
            <a:off x="5" y="2357423"/>
            <a:ext cx="346249" cy="1285884"/>
          </a:xfrm>
          <a:prstGeom prst="rect">
            <a:avLst/>
          </a:prstGeom>
          <a:noFill/>
        </p:spPr>
        <p:txBody>
          <a:bodyPr vert="vert270" wrap="square" rtlCol="0">
            <a:spAutoFit/>
            <a:scene3d>
              <a:camera prst="orthographicFront"/>
              <a:lightRig rig="threePt" dir="t"/>
            </a:scene3d>
            <a:sp3d>
              <a:bevelT w="127000"/>
            </a:sp3d>
          </a:bodyPr>
          <a:lstStyle/>
          <a:p>
            <a:pPr algn="ctr"/>
            <a:r>
              <a:rPr lang="fr-FR" sz="1050" b="1" dirty="0" smtClean="0">
                <a:solidFill>
                  <a:srgbClr val="FF0066"/>
                </a:solidFill>
              </a:rPr>
              <a:t>OBJECTIFS</a:t>
            </a:r>
            <a:endParaRPr lang="fr-FR" sz="1050" b="1" dirty="0">
              <a:solidFill>
                <a:srgbClr val="FF0066"/>
              </a:solidFill>
            </a:endParaRPr>
          </a:p>
        </p:txBody>
      </p:sp>
      <p:sp>
        <p:nvSpPr>
          <p:cNvPr id="41" name="ZoneTexte 40"/>
          <p:cNvSpPr txBox="1"/>
          <p:nvPr/>
        </p:nvSpPr>
        <p:spPr>
          <a:xfrm>
            <a:off x="5" y="5357819"/>
            <a:ext cx="346249" cy="1285884"/>
          </a:xfrm>
          <a:prstGeom prst="rect">
            <a:avLst/>
          </a:prstGeom>
          <a:noFill/>
        </p:spPr>
        <p:txBody>
          <a:bodyPr vert="vert270" wrap="square" rtlCol="0">
            <a:spAutoFit/>
            <a:scene3d>
              <a:camera prst="orthographicFront"/>
              <a:lightRig rig="threePt" dir="t"/>
            </a:scene3d>
            <a:sp3d>
              <a:bevelT w="127000"/>
            </a:sp3d>
          </a:bodyPr>
          <a:lstStyle/>
          <a:p>
            <a:pPr algn="ctr"/>
            <a:r>
              <a:rPr lang="fr-FR" sz="1050" b="1" dirty="0" smtClean="0">
                <a:solidFill>
                  <a:srgbClr val="FF0066"/>
                </a:solidFill>
              </a:rPr>
              <a:t>LEVIERS</a:t>
            </a:r>
            <a:endParaRPr lang="fr-FR" sz="1050" b="1" dirty="0">
              <a:solidFill>
                <a:srgbClr val="FF0066"/>
              </a:solidFill>
            </a:endParaRPr>
          </a:p>
        </p:txBody>
      </p:sp>
      <p:sp>
        <p:nvSpPr>
          <p:cNvPr id="23" name="Rectangle à coins arrondis 22"/>
          <p:cNvSpPr/>
          <p:nvPr/>
        </p:nvSpPr>
        <p:spPr>
          <a:xfrm>
            <a:off x="428604" y="7000895"/>
            <a:ext cx="1857388" cy="1857388"/>
          </a:xfrm>
          <a:prstGeom prst="roundRect">
            <a:avLst/>
          </a:prstGeom>
          <a:solidFill>
            <a:srgbClr val="FF0066"/>
          </a:solidFill>
          <a:ln>
            <a:solidFill>
              <a:srgbClr val="FF0066"/>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1100" b="1" dirty="0" smtClean="0">
              <a:solidFill>
                <a:schemeClr val="bg1"/>
              </a:solidFill>
            </a:endParaRPr>
          </a:p>
          <a:p>
            <a:pPr lvl="0">
              <a:buFont typeface="Wingdings" pitchFamily="2" charset="2"/>
              <a:buChar char="§"/>
            </a:pPr>
            <a:endParaRPr lang="fr-FR" sz="1100" b="1" dirty="0" smtClean="0">
              <a:solidFill>
                <a:schemeClr val="bg1"/>
              </a:solidFill>
            </a:endParaRPr>
          </a:p>
          <a:p>
            <a:pPr lvl="0">
              <a:buFont typeface="Wingdings" pitchFamily="2" charset="2"/>
              <a:buChar char="§"/>
            </a:pPr>
            <a:endParaRPr lang="fr-FR" sz="1100" b="1" dirty="0" smtClean="0">
              <a:solidFill>
                <a:schemeClr val="bg1"/>
              </a:solidFill>
            </a:endParaRPr>
          </a:p>
          <a:p>
            <a:pPr lvl="0">
              <a:buFont typeface="Wingdings" pitchFamily="2" charset="2"/>
              <a:buChar char="§"/>
            </a:pPr>
            <a:endParaRPr lang="fr-FR" sz="1100" b="1" dirty="0" smtClean="0">
              <a:solidFill>
                <a:schemeClr val="bg1"/>
              </a:solidFill>
            </a:endParaRPr>
          </a:p>
          <a:p>
            <a:pPr lvl="0">
              <a:buFont typeface="Wingdings" pitchFamily="2" charset="2"/>
              <a:buChar char="§"/>
            </a:pPr>
            <a:endParaRPr lang="fr-FR" sz="1000" b="1" dirty="0" smtClean="0">
              <a:solidFill>
                <a:schemeClr val="bg1"/>
              </a:solidFill>
            </a:endParaRPr>
          </a:p>
          <a:p>
            <a:pPr lvl="0"/>
            <a:endParaRPr lang="fr-FR" sz="1000" b="1" dirty="0" smtClean="0">
              <a:solidFill>
                <a:schemeClr val="bg1"/>
              </a:solidFill>
            </a:endParaRPr>
          </a:p>
          <a:p>
            <a:pPr lvl="0"/>
            <a:endParaRPr lang="fr-FR" sz="900" b="1" dirty="0" smtClean="0">
              <a:solidFill>
                <a:schemeClr val="bg1"/>
              </a:solidFill>
            </a:endParaRPr>
          </a:p>
          <a:p>
            <a:pPr lvl="0">
              <a:buFont typeface="Wingdings" pitchFamily="2" charset="2"/>
              <a:buChar char="§"/>
            </a:pPr>
            <a:r>
              <a:rPr lang="fr-FR" sz="900" b="1" dirty="0" smtClean="0">
                <a:solidFill>
                  <a:schemeClr val="bg1"/>
                </a:solidFill>
              </a:rPr>
              <a:t> Nombre d’incidents</a:t>
            </a:r>
          </a:p>
          <a:p>
            <a:pPr lvl="0">
              <a:buFont typeface="Wingdings" pitchFamily="2" charset="2"/>
              <a:buChar char="§"/>
            </a:pPr>
            <a:r>
              <a:rPr lang="fr-FR" sz="900" b="1" dirty="0" smtClean="0">
                <a:solidFill>
                  <a:schemeClr val="bg1"/>
                </a:solidFill>
              </a:rPr>
              <a:t> Evolution du nombre de cas de harcèlement</a:t>
            </a:r>
          </a:p>
          <a:p>
            <a:pPr lvl="0">
              <a:buFont typeface="Wingdings" pitchFamily="2" charset="2"/>
              <a:buChar char="§"/>
            </a:pPr>
            <a:r>
              <a:rPr lang="fr-FR" sz="900" b="1" dirty="0" smtClean="0">
                <a:solidFill>
                  <a:schemeClr val="bg1"/>
                </a:solidFill>
              </a:rPr>
              <a:t> Nombre </a:t>
            </a:r>
            <a:r>
              <a:rPr lang="fr-FR" sz="1000" b="1" dirty="0" smtClean="0">
                <a:solidFill>
                  <a:schemeClr val="bg1"/>
                </a:solidFill>
              </a:rPr>
              <a:t>d’événements</a:t>
            </a:r>
            <a:r>
              <a:rPr lang="fr-FR" sz="900" b="1" dirty="0" smtClean="0">
                <a:solidFill>
                  <a:schemeClr val="bg1"/>
                </a:solidFill>
              </a:rPr>
              <a:t> programmés et de projets élèves</a:t>
            </a:r>
          </a:p>
          <a:p>
            <a:pPr lvl="0">
              <a:buFont typeface="Wingdings" pitchFamily="2" charset="2"/>
              <a:buChar char="§"/>
            </a:pPr>
            <a:r>
              <a:rPr lang="fr-FR" sz="900" b="1" dirty="0" smtClean="0">
                <a:solidFill>
                  <a:schemeClr val="bg1"/>
                </a:solidFill>
              </a:rPr>
              <a:t> % parents présents aux réunions</a:t>
            </a: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a:solidFill>
                <a:schemeClr val="bg1"/>
              </a:solidFill>
            </a:endParaRPr>
          </a:p>
        </p:txBody>
      </p:sp>
      <p:sp>
        <p:nvSpPr>
          <p:cNvPr id="24" name="Rectangle à coins arrondis 23"/>
          <p:cNvSpPr/>
          <p:nvPr/>
        </p:nvSpPr>
        <p:spPr>
          <a:xfrm>
            <a:off x="2571744" y="7000895"/>
            <a:ext cx="1928826" cy="1857388"/>
          </a:xfrm>
          <a:prstGeom prst="roundRect">
            <a:avLst/>
          </a:prstGeom>
          <a:solidFill>
            <a:srgbClr val="FF0066"/>
          </a:solidFill>
          <a:ln>
            <a:solidFill>
              <a:srgbClr val="FF0066"/>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1100" b="1" dirty="0" smtClean="0">
              <a:solidFill>
                <a:schemeClr val="bg1"/>
              </a:solidFill>
            </a:endParaRPr>
          </a:p>
          <a:p>
            <a:pPr lvl="0"/>
            <a:endParaRPr lang="fr-FR" sz="1100" b="1" dirty="0" smtClean="0">
              <a:solidFill>
                <a:schemeClr val="bg1"/>
              </a:solidFill>
            </a:endParaRPr>
          </a:p>
          <a:p>
            <a:pPr lvl="0">
              <a:buFont typeface="Wingdings" pitchFamily="2" charset="2"/>
              <a:buChar char="§"/>
            </a:pPr>
            <a:r>
              <a:rPr lang="fr-FR" sz="1000" b="1" dirty="0" smtClean="0">
                <a:solidFill>
                  <a:schemeClr val="bg1"/>
                </a:solidFill>
              </a:rPr>
              <a:t> Nombre de projets  réalisés par les élèves</a:t>
            </a:r>
          </a:p>
          <a:p>
            <a:pPr lvl="0">
              <a:buFont typeface="Wingdings" pitchFamily="2" charset="2"/>
              <a:buChar char="§"/>
            </a:pPr>
            <a:r>
              <a:rPr lang="fr-FR" sz="1000" b="1" dirty="0" smtClean="0">
                <a:solidFill>
                  <a:schemeClr val="bg1"/>
                </a:solidFill>
              </a:rPr>
              <a:t> Nombre de ventes d’objets confectionnés en matériaux recyclés </a:t>
            </a:r>
          </a:p>
          <a:p>
            <a:pPr lvl="0">
              <a:buFont typeface="Wingdings" pitchFamily="2" charset="2"/>
              <a:buChar char="§"/>
            </a:pPr>
            <a:r>
              <a:rPr lang="fr-FR" sz="1000" b="1" dirty="0" smtClean="0">
                <a:solidFill>
                  <a:schemeClr val="bg1"/>
                </a:solidFill>
              </a:rPr>
              <a:t> Nombre d’élèves, de personnels, de parents engagés dans les projets</a:t>
            </a:r>
          </a:p>
          <a:p>
            <a:pPr lvl="0">
              <a:buFont typeface="Wingdings" pitchFamily="2" charset="2"/>
              <a:buChar char="§"/>
            </a:pPr>
            <a:r>
              <a:rPr lang="fr-FR" sz="1000" b="1" dirty="0" smtClean="0">
                <a:solidFill>
                  <a:schemeClr val="bg1"/>
                </a:solidFill>
              </a:rPr>
              <a:t> Nombre de partenaires</a:t>
            </a:r>
          </a:p>
          <a:p>
            <a:pPr lvl="0"/>
            <a:endParaRPr lang="fr-FR" sz="1100" b="1" dirty="0" smtClean="0">
              <a:solidFill>
                <a:schemeClr val="bg1"/>
              </a:solidFill>
            </a:endParaRPr>
          </a:p>
          <a:p>
            <a:pPr lvl="0"/>
            <a:endParaRPr lang="fr-FR" sz="1100" b="1" dirty="0">
              <a:solidFill>
                <a:schemeClr val="bg1"/>
              </a:solidFill>
            </a:endParaRPr>
          </a:p>
        </p:txBody>
      </p:sp>
      <p:sp>
        <p:nvSpPr>
          <p:cNvPr id="25" name="Rectangle à coins arrondis 24"/>
          <p:cNvSpPr/>
          <p:nvPr/>
        </p:nvSpPr>
        <p:spPr>
          <a:xfrm>
            <a:off x="4714885" y="7000895"/>
            <a:ext cx="2000264" cy="1857388"/>
          </a:xfrm>
          <a:prstGeom prst="roundRect">
            <a:avLst/>
          </a:prstGeom>
          <a:solidFill>
            <a:srgbClr val="FF0066"/>
          </a:solidFill>
          <a:ln>
            <a:solidFill>
              <a:srgbClr val="FF0066"/>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1050" b="1" dirty="0" smtClean="0">
              <a:solidFill>
                <a:schemeClr val="bg1"/>
              </a:solidFill>
            </a:endParaRPr>
          </a:p>
          <a:p>
            <a:pPr lvl="0">
              <a:buFont typeface="Wingdings" pitchFamily="2" charset="2"/>
              <a:buChar char="§"/>
            </a:pPr>
            <a:r>
              <a:rPr lang="fr-FR" sz="1000" b="1" dirty="0" smtClean="0">
                <a:solidFill>
                  <a:schemeClr val="bg1"/>
                </a:solidFill>
              </a:rPr>
              <a:t> Nouvelle charte numérique</a:t>
            </a:r>
          </a:p>
          <a:p>
            <a:pPr lvl="0">
              <a:buFont typeface="Wingdings" pitchFamily="2" charset="2"/>
              <a:buChar char="§"/>
            </a:pPr>
            <a:r>
              <a:rPr lang="fr-FR" sz="1000" b="1" dirty="0" smtClean="0">
                <a:solidFill>
                  <a:schemeClr val="bg1"/>
                </a:solidFill>
              </a:rPr>
              <a:t> % de personnels en FIL</a:t>
            </a:r>
          </a:p>
          <a:p>
            <a:pPr lvl="0">
              <a:buFont typeface="Wingdings" pitchFamily="2" charset="2"/>
              <a:buChar char="§"/>
            </a:pPr>
            <a:r>
              <a:rPr lang="fr-FR" sz="1000" b="1" dirty="0" smtClean="0">
                <a:solidFill>
                  <a:schemeClr val="bg1"/>
                </a:solidFill>
              </a:rPr>
              <a:t> Nombre de connexions ENT/</a:t>
            </a:r>
            <a:r>
              <a:rPr lang="fr-FR" sz="1000" b="1" dirty="0" err="1" smtClean="0">
                <a:solidFill>
                  <a:schemeClr val="bg1"/>
                </a:solidFill>
              </a:rPr>
              <a:t>Pronote</a:t>
            </a:r>
            <a:endParaRPr lang="fr-FR" sz="1000" b="1" dirty="0" smtClean="0">
              <a:solidFill>
                <a:schemeClr val="bg1"/>
              </a:solidFill>
            </a:endParaRPr>
          </a:p>
          <a:p>
            <a:pPr lvl="0">
              <a:buFont typeface="Wingdings" pitchFamily="2" charset="2"/>
              <a:buChar char="§"/>
            </a:pPr>
            <a:r>
              <a:rPr lang="fr-FR" sz="1000" b="1" dirty="0" smtClean="0">
                <a:solidFill>
                  <a:schemeClr val="bg1"/>
                </a:solidFill>
              </a:rPr>
              <a:t> Nombre de partenaires et d’interventions</a:t>
            </a:r>
          </a:p>
          <a:p>
            <a:pPr lvl="0"/>
            <a:endParaRPr lang="fr-FR" sz="1000" b="1" dirty="0" smtClean="0">
              <a:solidFill>
                <a:schemeClr val="bg1"/>
              </a:solidFill>
            </a:endParaRPr>
          </a:p>
          <a:p>
            <a:pPr lvl="0"/>
            <a:endParaRPr lang="fr-FR" sz="1100" b="1" dirty="0">
              <a:solidFill>
                <a:schemeClr val="bg1"/>
              </a:solidFill>
            </a:endParaRPr>
          </a:p>
        </p:txBody>
      </p:sp>
      <p:sp>
        <p:nvSpPr>
          <p:cNvPr id="34" name="ZoneTexte 33"/>
          <p:cNvSpPr txBox="1"/>
          <p:nvPr/>
        </p:nvSpPr>
        <p:spPr>
          <a:xfrm>
            <a:off x="4" y="7072333"/>
            <a:ext cx="461665" cy="1928827"/>
          </a:xfrm>
          <a:prstGeom prst="rect">
            <a:avLst/>
          </a:prstGeom>
          <a:noFill/>
        </p:spPr>
        <p:txBody>
          <a:bodyPr vert="vert270" wrap="square" rtlCol="0">
            <a:spAutoFit/>
          </a:bodyPr>
          <a:lstStyle/>
          <a:p>
            <a:pPr algn="ctr"/>
            <a:r>
              <a:rPr lang="fr-FR" sz="900" b="1" dirty="0" smtClean="0">
                <a:solidFill>
                  <a:srgbClr val="FF0066"/>
                </a:solidFill>
              </a:rPr>
              <a:t>INDICATEURS D’EVALUATION ET RESULTATS ATTENDUS</a:t>
            </a:r>
            <a:endParaRPr lang="fr-FR" sz="900" b="1" dirty="0">
              <a:solidFill>
                <a:srgbClr val="FF0066"/>
              </a:solidFill>
            </a:endParaRPr>
          </a:p>
        </p:txBody>
      </p:sp>
      <p:grpSp>
        <p:nvGrpSpPr>
          <p:cNvPr id="36" name="Groupe 35"/>
          <p:cNvGrpSpPr/>
          <p:nvPr/>
        </p:nvGrpSpPr>
        <p:grpSpPr>
          <a:xfrm>
            <a:off x="285728" y="1785918"/>
            <a:ext cx="2143140" cy="5730853"/>
            <a:chOff x="281119" y="1785918"/>
            <a:chExt cx="2004873" cy="6539234"/>
          </a:xfrm>
        </p:grpSpPr>
        <p:grpSp>
          <p:nvGrpSpPr>
            <p:cNvPr id="26" name="Groupe 25"/>
            <p:cNvGrpSpPr/>
            <p:nvPr/>
          </p:nvGrpSpPr>
          <p:grpSpPr>
            <a:xfrm>
              <a:off x="357166" y="1785918"/>
              <a:ext cx="1928826" cy="5869071"/>
              <a:chOff x="4714884" y="1857356"/>
              <a:chExt cx="1714512" cy="5869070"/>
            </a:xfrm>
            <a:solidFill>
              <a:srgbClr val="FF0066">
                <a:alpha val="10000"/>
              </a:srgbClr>
            </a:solidFill>
          </p:grpSpPr>
          <p:sp>
            <p:nvSpPr>
              <p:cNvPr id="27" name="Organigramme : Connecteur page suivante 26"/>
              <p:cNvSpPr/>
              <p:nvPr/>
            </p:nvSpPr>
            <p:spPr>
              <a:xfrm>
                <a:off x="4714884" y="1857356"/>
                <a:ext cx="1714512" cy="2513122"/>
              </a:xfrm>
              <a:prstGeom prst="flowChartOffpageConnector">
                <a:avLst/>
              </a:prstGeom>
              <a:grpFill/>
              <a:ln>
                <a:solidFill>
                  <a:srgbClr val="FF0066"/>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lstStyle/>
              <a:p>
                <a:endParaRPr lang="fr-FR" sz="1100" dirty="0" smtClean="0">
                  <a:solidFill>
                    <a:srgbClr val="CC0066"/>
                  </a:solidFill>
                </a:endParaRPr>
              </a:p>
              <a:p>
                <a:endParaRPr lang="fr-FR" sz="1100" dirty="0" smtClean="0">
                  <a:solidFill>
                    <a:srgbClr val="CC0066"/>
                  </a:solidFill>
                </a:endParaRPr>
              </a:p>
              <a:p>
                <a:endParaRPr lang="fr-FR" sz="1100" b="1" dirty="0" smtClean="0">
                  <a:solidFill>
                    <a:srgbClr val="CC0066"/>
                  </a:solidFill>
                </a:endParaRPr>
              </a:p>
              <a:p>
                <a:endParaRPr lang="fr-FR" sz="1000" b="1" dirty="0" smtClean="0">
                  <a:solidFill>
                    <a:srgbClr val="CC0066"/>
                  </a:solidFill>
                </a:endParaRPr>
              </a:p>
              <a:p>
                <a:pPr algn="ctr">
                  <a:buFont typeface="Wingdings" pitchFamily="2" charset="2"/>
                  <a:buChar char="Ø"/>
                </a:pPr>
                <a:endParaRPr lang="fr-FR" sz="1000" b="1" dirty="0" smtClean="0">
                  <a:solidFill>
                    <a:srgbClr val="CC0066"/>
                  </a:solidFill>
                </a:endParaRPr>
              </a:p>
              <a:p>
                <a:pPr algn="ctr">
                  <a:buFont typeface="Wingdings" pitchFamily="2" charset="2"/>
                  <a:buChar char="Ø"/>
                </a:pPr>
                <a:endParaRPr lang="fr-FR" sz="1000" b="1" dirty="0" smtClean="0">
                  <a:solidFill>
                    <a:srgbClr val="CC0066"/>
                  </a:solidFill>
                </a:endParaRPr>
              </a:p>
              <a:p>
                <a:pPr algn="ctr">
                  <a:buFont typeface="Wingdings" pitchFamily="2" charset="2"/>
                  <a:buChar char="Ø"/>
                </a:pPr>
                <a:endParaRPr lang="fr-FR" sz="1050" b="1" dirty="0" smtClean="0">
                  <a:solidFill>
                    <a:srgbClr val="CC0066"/>
                  </a:solidFill>
                </a:endParaRPr>
              </a:p>
              <a:p>
                <a:pPr>
                  <a:buFont typeface="Wingdings" pitchFamily="2" charset="2"/>
                  <a:buChar char="Ø"/>
                </a:pPr>
                <a:r>
                  <a:rPr lang="fr-FR" sz="1050" b="1" dirty="0" smtClean="0">
                    <a:solidFill>
                      <a:srgbClr val="CC0066"/>
                    </a:solidFill>
                  </a:rPr>
                  <a:t>Transmettre et faire vivre des valeurs </a:t>
                </a:r>
                <a:r>
                  <a:rPr lang="fr-FR" sz="1050" dirty="0" smtClean="0">
                    <a:solidFill>
                      <a:srgbClr val="CC0066"/>
                    </a:solidFill>
                  </a:rPr>
                  <a:t>de respect, de solidarité et de fraternité </a:t>
                </a:r>
              </a:p>
              <a:p>
                <a:pPr>
                  <a:buFont typeface="Wingdings" pitchFamily="2" charset="2"/>
                  <a:buChar char="Ø"/>
                </a:pPr>
                <a:r>
                  <a:rPr lang="fr-FR" sz="1050" b="1" dirty="0" smtClean="0">
                    <a:solidFill>
                      <a:srgbClr val="CC0066"/>
                    </a:solidFill>
                  </a:rPr>
                  <a:t> Prévenir le harcèlement </a:t>
                </a:r>
                <a:r>
                  <a:rPr lang="fr-FR" sz="1050" dirty="0" smtClean="0">
                    <a:solidFill>
                      <a:srgbClr val="CC0066"/>
                    </a:solidFill>
                  </a:rPr>
                  <a:t>et  lutter contre toute violence</a:t>
                </a:r>
              </a:p>
              <a:p>
                <a:pPr>
                  <a:buFont typeface="Wingdings" pitchFamily="2" charset="2"/>
                  <a:buChar char="Ø"/>
                </a:pPr>
                <a:r>
                  <a:rPr lang="fr-FR" sz="1050" dirty="0" smtClean="0">
                    <a:solidFill>
                      <a:srgbClr val="CC0066"/>
                    </a:solidFill>
                  </a:rPr>
                  <a:t> </a:t>
                </a:r>
                <a:r>
                  <a:rPr lang="fr-FR" sz="1050" b="1" dirty="0" smtClean="0">
                    <a:solidFill>
                      <a:srgbClr val="CC0066"/>
                    </a:solidFill>
                  </a:rPr>
                  <a:t>Agir pour l’égalité</a:t>
                </a:r>
                <a:r>
                  <a:rPr lang="fr-FR" sz="1050" dirty="0" smtClean="0">
                    <a:solidFill>
                      <a:srgbClr val="CC0066"/>
                    </a:solidFill>
                  </a:rPr>
                  <a:t> filles/garçons</a:t>
                </a:r>
              </a:p>
              <a:p>
                <a:pPr>
                  <a:buFont typeface="Wingdings" pitchFamily="2" charset="2"/>
                  <a:buChar char="Ø"/>
                </a:pPr>
                <a:r>
                  <a:rPr lang="fr-FR" sz="1050" dirty="0" smtClean="0">
                    <a:solidFill>
                      <a:srgbClr val="CC0066"/>
                    </a:solidFill>
                  </a:rPr>
                  <a:t> </a:t>
                </a:r>
                <a:r>
                  <a:rPr lang="fr-FR" sz="1050" b="1" dirty="0" smtClean="0">
                    <a:solidFill>
                      <a:srgbClr val="CC0066"/>
                    </a:solidFill>
                  </a:rPr>
                  <a:t>Affirmer le sentiment d’appartenance </a:t>
                </a:r>
                <a:r>
                  <a:rPr lang="fr-FR" sz="1050" dirty="0" smtClean="0">
                    <a:solidFill>
                      <a:srgbClr val="CC0066"/>
                    </a:solidFill>
                  </a:rPr>
                  <a:t>au</a:t>
                </a:r>
                <a:r>
                  <a:rPr lang="fr-FR" sz="1050" b="1" dirty="0" smtClean="0">
                    <a:solidFill>
                      <a:srgbClr val="CC0066"/>
                    </a:solidFill>
                  </a:rPr>
                  <a:t> </a:t>
                </a:r>
                <a:r>
                  <a:rPr lang="fr-FR" sz="1050" dirty="0" smtClean="0">
                    <a:solidFill>
                      <a:srgbClr val="CC0066"/>
                    </a:solidFill>
                  </a:rPr>
                  <a:t>collège</a:t>
                </a:r>
              </a:p>
              <a:p>
                <a:pPr>
                  <a:buFont typeface="Wingdings" pitchFamily="2" charset="2"/>
                  <a:buChar char="Ø"/>
                </a:pPr>
                <a:r>
                  <a:rPr lang="fr-FR" sz="1050" b="1" dirty="0" smtClean="0">
                    <a:solidFill>
                      <a:srgbClr val="CC0066"/>
                    </a:solidFill>
                  </a:rPr>
                  <a:t>Donner du sens </a:t>
                </a:r>
                <a:r>
                  <a:rPr lang="fr-FR" sz="1050" dirty="0" smtClean="0">
                    <a:solidFill>
                      <a:srgbClr val="CC0066"/>
                    </a:solidFill>
                  </a:rPr>
                  <a:t>à la présence à la place, au travail de chacun  </a:t>
                </a:r>
              </a:p>
              <a:p>
                <a:pPr algn="ctr">
                  <a:buFont typeface="Wingdings" pitchFamily="2" charset="2"/>
                  <a:buChar char="Ø"/>
                </a:pPr>
                <a:r>
                  <a:rPr lang="fr-FR" sz="1050" b="1" dirty="0" smtClean="0">
                    <a:solidFill>
                      <a:srgbClr val="CC0066"/>
                    </a:solidFill>
                  </a:rPr>
                  <a:t> Renforcer le lien </a:t>
                </a:r>
                <a:r>
                  <a:rPr lang="fr-FR" sz="1050" dirty="0" smtClean="0">
                    <a:solidFill>
                      <a:srgbClr val="CC0066"/>
                    </a:solidFill>
                  </a:rPr>
                  <a:t>avec les             familles</a:t>
                </a:r>
              </a:p>
              <a:p>
                <a:endParaRPr lang="fr-FR" sz="1100" dirty="0" smtClean="0">
                  <a:solidFill>
                    <a:srgbClr val="CC0066"/>
                  </a:solidFill>
                </a:endParaRPr>
              </a:p>
              <a:p>
                <a:pPr>
                  <a:buFont typeface="Wingdings" pitchFamily="2" charset="2"/>
                  <a:buChar char="Ø"/>
                </a:pPr>
                <a:endParaRPr lang="fr-FR" sz="1100" dirty="0" smtClean="0">
                  <a:solidFill>
                    <a:srgbClr val="CC0066"/>
                  </a:solidFill>
                </a:endParaRPr>
              </a:p>
              <a:p>
                <a:pPr>
                  <a:buFont typeface="Wingdings" pitchFamily="2" charset="2"/>
                  <a:buChar char="Ø"/>
                </a:pPr>
                <a:endParaRPr lang="fr-FR" sz="1100" dirty="0" smtClean="0">
                  <a:solidFill>
                    <a:srgbClr val="CC0066"/>
                  </a:solidFill>
                </a:endParaRPr>
              </a:p>
              <a:p>
                <a:endParaRPr lang="fr-FR" sz="1100" dirty="0" smtClean="0">
                  <a:solidFill>
                    <a:srgbClr val="CC0066"/>
                  </a:solidFill>
                </a:endParaRPr>
              </a:p>
              <a:p>
                <a:endParaRPr lang="fr-FR" sz="1100" dirty="0">
                  <a:solidFill>
                    <a:srgbClr val="002060"/>
                  </a:solidFill>
                </a:endParaRPr>
              </a:p>
            </p:txBody>
          </p:sp>
          <p:sp>
            <p:nvSpPr>
              <p:cNvPr id="28" name="Organigramme : Connecteur page suivante 27"/>
              <p:cNvSpPr/>
              <p:nvPr/>
            </p:nvSpPr>
            <p:spPr>
              <a:xfrm rot="10800000">
                <a:off x="4714884" y="4370478"/>
                <a:ext cx="1714512" cy="3355948"/>
              </a:xfrm>
              <a:prstGeom prst="flowChartOffpageConnector">
                <a:avLst/>
              </a:prstGeom>
              <a:grpFill/>
              <a:ln>
                <a:solidFill>
                  <a:srgbClr val="FF0066"/>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sp>
          <p:nvSpPr>
            <p:cNvPr id="35" name="ZoneTexte 34"/>
            <p:cNvSpPr txBox="1"/>
            <p:nvPr/>
          </p:nvSpPr>
          <p:spPr>
            <a:xfrm>
              <a:off x="281119" y="4801968"/>
              <a:ext cx="2004873" cy="3523184"/>
            </a:xfrm>
            <a:prstGeom prst="rect">
              <a:avLst/>
            </a:prstGeom>
            <a:noFill/>
          </p:spPr>
          <p:txBody>
            <a:bodyPr wrap="square" rtlCol="0">
              <a:spAutoFit/>
            </a:bodyPr>
            <a:lstStyle/>
            <a:p>
              <a:pPr>
                <a:buFont typeface="Wingdings" pitchFamily="2" charset="2"/>
                <a:buChar char="ü"/>
              </a:pPr>
              <a:r>
                <a:rPr lang="fr-FR" sz="1000" dirty="0" smtClean="0">
                  <a:solidFill>
                    <a:srgbClr val="CC0066"/>
                  </a:solidFill>
                </a:rPr>
                <a:t> RI et sa diffusion; sanctions éducatives; tutorat, parrainage</a:t>
              </a:r>
            </a:p>
            <a:p>
              <a:pPr>
                <a:buFont typeface="Wingdings" pitchFamily="2" charset="2"/>
                <a:buChar char="ü"/>
              </a:pPr>
              <a:r>
                <a:rPr lang="fr-FR" sz="1000" dirty="0" smtClean="0">
                  <a:solidFill>
                    <a:srgbClr val="CC0066"/>
                  </a:solidFill>
                </a:rPr>
                <a:t> Charte SEGPA (harmonisation des règles de vie de classe) </a:t>
              </a:r>
            </a:p>
            <a:p>
              <a:pPr>
                <a:buFont typeface="Wingdings" pitchFamily="2" charset="2"/>
                <a:buChar char="ü"/>
              </a:pPr>
              <a:r>
                <a:rPr lang="fr-FR" sz="1000" dirty="0" smtClean="0">
                  <a:solidFill>
                    <a:srgbClr val="CC0066"/>
                  </a:solidFill>
                </a:rPr>
                <a:t> FIL : communication non violente, harcèlement</a:t>
              </a:r>
            </a:p>
            <a:p>
              <a:pPr>
                <a:buFont typeface="Wingdings" pitchFamily="2" charset="2"/>
                <a:buChar char="ü"/>
              </a:pPr>
              <a:r>
                <a:rPr lang="fr-FR" sz="1000" dirty="0" smtClean="0">
                  <a:solidFill>
                    <a:srgbClr val="CC0066"/>
                  </a:solidFill>
                </a:rPr>
                <a:t> Actions du CESC; protocole harcèlement; parcours éducatifs</a:t>
              </a:r>
            </a:p>
            <a:p>
              <a:pPr>
                <a:buFont typeface="Wingdings" pitchFamily="2" charset="2"/>
                <a:buChar char="ü"/>
              </a:pPr>
              <a:r>
                <a:rPr lang="fr-FR" sz="1000" dirty="0" smtClean="0">
                  <a:solidFill>
                    <a:srgbClr val="CC0066"/>
                  </a:solidFill>
                </a:rPr>
                <a:t> Plaquette « non au harcèlement » des élèves de la SEGPA</a:t>
              </a:r>
            </a:p>
            <a:p>
              <a:pPr>
                <a:buFont typeface="Wingdings" pitchFamily="2" charset="2"/>
                <a:buChar char="ü"/>
              </a:pPr>
              <a:r>
                <a:rPr lang="fr-FR" sz="1000" dirty="0" smtClean="0">
                  <a:solidFill>
                    <a:srgbClr val="CC0066"/>
                  </a:solidFill>
                </a:rPr>
                <a:t> Projets et initiatives des élèves</a:t>
              </a:r>
            </a:p>
            <a:p>
              <a:pPr>
                <a:buFont typeface="Wingdings" pitchFamily="2" charset="2"/>
                <a:buChar char="ü"/>
              </a:pPr>
              <a:r>
                <a:rPr lang="fr-FR" sz="1000" dirty="0" smtClean="0">
                  <a:solidFill>
                    <a:srgbClr val="CC0066"/>
                  </a:solidFill>
                </a:rPr>
                <a:t> CVC, assemblée délégués, éco-délégués</a:t>
              </a:r>
            </a:p>
            <a:p>
              <a:pPr>
                <a:buFont typeface="Wingdings" pitchFamily="2" charset="2"/>
                <a:buChar char="ü"/>
              </a:pPr>
              <a:r>
                <a:rPr lang="fr-FR" sz="1000" dirty="0" smtClean="0">
                  <a:solidFill>
                    <a:srgbClr val="CC0066"/>
                  </a:solidFill>
                </a:rPr>
                <a:t>Référent égalité</a:t>
              </a:r>
            </a:p>
            <a:p>
              <a:pPr>
                <a:buFont typeface="Wingdings" pitchFamily="2" charset="2"/>
                <a:buChar char="ü"/>
              </a:pPr>
              <a:r>
                <a:rPr lang="fr-FR" sz="1000" dirty="0" smtClean="0">
                  <a:solidFill>
                    <a:srgbClr val="CC0066"/>
                  </a:solidFill>
                </a:rPr>
                <a:t>Initiation aux risques professionnels et aux premiers secours</a:t>
              </a:r>
            </a:p>
            <a:p>
              <a:pPr>
                <a:buFont typeface="Wingdings" pitchFamily="2" charset="2"/>
                <a:buChar char="ü"/>
              </a:pPr>
              <a:endParaRPr lang="fr-FR" sz="1000" dirty="0" smtClean="0">
                <a:solidFill>
                  <a:srgbClr val="CC0066"/>
                </a:solidFill>
              </a:endParaRPr>
            </a:p>
            <a:p>
              <a:pPr>
                <a:buFont typeface="Wingdings" pitchFamily="2" charset="2"/>
                <a:buChar char="ü"/>
              </a:pPr>
              <a:endParaRPr lang="fr-FR" sz="1000" dirty="0" smtClean="0">
                <a:solidFill>
                  <a:srgbClr val="CC0066"/>
                </a:solidFill>
              </a:endParaRPr>
            </a:p>
            <a:p>
              <a:pPr>
                <a:buFont typeface="Wingdings" pitchFamily="2" charset="2"/>
                <a:buChar char="ü"/>
              </a:pPr>
              <a:endParaRPr lang="fr-FR" sz="1000" dirty="0" smtClean="0">
                <a:solidFill>
                  <a:srgbClr val="CC0066"/>
                </a:solidFill>
              </a:endParaRPr>
            </a:p>
          </p:txBody>
        </p:sp>
      </p:grpSp>
      <p:sp>
        <p:nvSpPr>
          <p:cNvPr id="42" name="ZoneTexte 41"/>
          <p:cNvSpPr txBox="1"/>
          <p:nvPr/>
        </p:nvSpPr>
        <p:spPr>
          <a:xfrm>
            <a:off x="4643446" y="4643439"/>
            <a:ext cx="2000264" cy="2354491"/>
          </a:xfrm>
          <a:prstGeom prst="rect">
            <a:avLst/>
          </a:prstGeom>
          <a:noFill/>
        </p:spPr>
        <p:txBody>
          <a:bodyPr wrap="square" rtlCol="0">
            <a:spAutoFit/>
          </a:bodyPr>
          <a:lstStyle/>
          <a:p>
            <a:pPr algn="ctr">
              <a:buFont typeface="Wingdings" pitchFamily="2" charset="2"/>
              <a:buChar char="ü"/>
            </a:pPr>
            <a:r>
              <a:rPr lang="fr-FR" sz="1050" dirty="0" smtClean="0">
                <a:solidFill>
                  <a:srgbClr val="CC0066"/>
                </a:solidFill>
              </a:rPr>
              <a:t> Charte numérique </a:t>
            </a:r>
          </a:p>
          <a:p>
            <a:pPr>
              <a:buFont typeface="Wingdings" pitchFamily="2" charset="2"/>
              <a:buChar char="ü"/>
            </a:pPr>
            <a:r>
              <a:rPr lang="fr-FR" sz="1050" dirty="0" smtClean="0">
                <a:solidFill>
                  <a:srgbClr val="CC0066"/>
                </a:solidFill>
              </a:rPr>
              <a:t> Sensibilisation des parents à l’utilisation des outils de liaison : ENT, </a:t>
            </a:r>
            <a:r>
              <a:rPr lang="fr-FR" sz="1050" dirty="0" err="1" smtClean="0">
                <a:solidFill>
                  <a:srgbClr val="CC0066"/>
                </a:solidFill>
              </a:rPr>
              <a:t>Pronote</a:t>
            </a:r>
            <a:endParaRPr lang="fr-FR" sz="1050" dirty="0" smtClean="0">
              <a:solidFill>
                <a:srgbClr val="CC0066"/>
              </a:solidFill>
            </a:endParaRPr>
          </a:p>
          <a:p>
            <a:pPr>
              <a:buFont typeface="Wingdings" pitchFamily="2" charset="2"/>
              <a:buChar char="ü"/>
            </a:pPr>
            <a:r>
              <a:rPr lang="fr-FR" sz="1050" dirty="0" smtClean="0">
                <a:solidFill>
                  <a:srgbClr val="CC0066"/>
                </a:solidFill>
              </a:rPr>
              <a:t> Intervention de partenaires extérieurs au sujet des risques</a:t>
            </a:r>
          </a:p>
          <a:p>
            <a:pPr>
              <a:buFont typeface="Wingdings" pitchFamily="2" charset="2"/>
              <a:buChar char="ü"/>
            </a:pPr>
            <a:r>
              <a:rPr lang="fr-FR" sz="1050" dirty="0" smtClean="0">
                <a:solidFill>
                  <a:srgbClr val="CC0066"/>
                </a:solidFill>
              </a:rPr>
              <a:t> Education aux médias</a:t>
            </a:r>
          </a:p>
          <a:p>
            <a:pPr>
              <a:buFont typeface="Wingdings" pitchFamily="2" charset="2"/>
              <a:buChar char="ü"/>
            </a:pPr>
            <a:r>
              <a:rPr lang="fr-FR" sz="1050" dirty="0" smtClean="0">
                <a:solidFill>
                  <a:srgbClr val="CC0066"/>
                </a:solidFill>
              </a:rPr>
              <a:t>Education aux outils numériques dès la 6</a:t>
            </a:r>
            <a:r>
              <a:rPr lang="fr-FR" sz="1050" baseline="30000" dirty="0" smtClean="0">
                <a:solidFill>
                  <a:srgbClr val="CC0066"/>
                </a:solidFill>
              </a:rPr>
              <a:t>ième</a:t>
            </a:r>
            <a:r>
              <a:rPr lang="fr-FR" sz="1050" dirty="0" smtClean="0">
                <a:solidFill>
                  <a:srgbClr val="CC0066"/>
                </a:solidFill>
              </a:rPr>
              <a:t> SEGPA</a:t>
            </a:r>
          </a:p>
          <a:p>
            <a:pPr>
              <a:buFont typeface="Wingdings" pitchFamily="2" charset="2"/>
              <a:buChar char="ü"/>
            </a:pPr>
            <a:r>
              <a:rPr lang="fr-FR" sz="1050" dirty="0" smtClean="0">
                <a:solidFill>
                  <a:srgbClr val="CC0066"/>
                </a:solidFill>
              </a:rPr>
              <a:t> Blog du collège ou autres outils de création et de partage </a:t>
            </a:r>
          </a:p>
          <a:p>
            <a:pPr>
              <a:buFont typeface="Wingdings" pitchFamily="2" charset="2"/>
              <a:buChar char="ü"/>
            </a:pPr>
            <a:r>
              <a:rPr lang="fr-FR" sz="1050" dirty="0" smtClean="0">
                <a:solidFill>
                  <a:srgbClr val="CC0066"/>
                </a:solidFill>
              </a:rPr>
              <a:t>  Matériel à disposition</a:t>
            </a:r>
          </a:p>
          <a:p>
            <a:pPr>
              <a:buFont typeface="Wingdings" pitchFamily="2" charset="2"/>
              <a:buChar char="ü"/>
            </a:pPr>
            <a:r>
              <a:rPr lang="fr-FR" sz="1050" dirty="0" smtClean="0">
                <a:solidFill>
                  <a:srgbClr val="CC0066"/>
                </a:solidFill>
              </a:rPr>
              <a:t>Utilisation régulière de l’outil informatique : « le p’tit crayon »</a:t>
            </a:r>
          </a:p>
        </p:txBody>
      </p:sp>
      <p:sp>
        <p:nvSpPr>
          <p:cNvPr id="43" name="ZoneTexte 42"/>
          <p:cNvSpPr txBox="1"/>
          <p:nvPr/>
        </p:nvSpPr>
        <p:spPr>
          <a:xfrm>
            <a:off x="2500306" y="4286248"/>
            <a:ext cx="2000264" cy="2723823"/>
          </a:xfrm>
          <a:prstGeom prst="rect">
            <a:avLst/>
          </a:prstGeom>
          <a:noFill/>
        </p:spPr>
        <p:txBody>
          <a:bodyPr wrap="square" rtlCol="0">
            <a:spAutoFit/>
          </a:bodyPr>
          <a:lstStyle/>
          <a:p>
            <a:endParaRPr lang="fr-FR" sz="1050" dirty="0" smtClean="0">
              <a:solidFill>
                <a:srgbClr val="CC0066"/>
              </a:solidFill>
            </a:endParaRPr>
          </a:p>
          <a:p>
            <a:pPr algn="ctr">
              <a:buFont typeface="Wingdings" pitchFamily="2" charset="2"/>
              <a:buChar char="ü"/>
            </a:pPr>
            <a:r>
              <a:rPr lang="fr-FR" sz="1050" dirty="0" smtClean="0">
                <a:solidFill>
                  <a:srgbClr val="CC0066"/>
                </a:solidFill>
              </a:rPr>
              <a:t> </a:t>
            </a:r>
            <a:r>
              <a:rPr lang="fr-FR" sz="1000" dirty="0" smtClean="0">
                <a:solidFill>
                  <a:srgbClr val="CC0066"/>
                </a:solidFill>
              </a:rPr>
              <a:t>Projet E3D: création d’une micro entreprise</a:t>
            </a:r>
          </a:p>
          <a:p>
            <a:pPr>
              <a:buFont typeface="Wingdings" pitchFamily="2" charset="2"/>
              <a:buChar char="ü"/>
            </a:pPr>
            <a:r>
              <a:rPr lang="fr-FR" sz="1000" dirty="0" smtClean="0">
                <a:solidFill>
                  <a:srgbClr val="CC0066"/>
                </a:solidFill>
              </a:rPr>
              <a:t> « Semaine verte » au collège : nombreux projets des élèves de la SEGPA</a:t>
            </a:r>
          </a:p>
          <a:p>
            <a:pPr>
              <a:buFont typeface="Wingdings" pitchFamily="2" charset="2"/>
              <a:buChar char="ü"/>
            </a:pPr>
            <a:r>
              <a:rPr lang="fr-FR" sz="1000" dirty="0" smtClean="0">
                <a:solidFill>
                  <a:srgbClr val="CC0066"/>
                </a:solidFill>
              </a:rPr>
              <a:t> Actions du CVC, Eco-délégués issus des classes de SEGPA</a:t>
            </a:r>
          </a:p>
          <a:p>
            <a:pPr>
              <a:buFont typeface="Wingdings" pitchFamily="2" charset="2"/>
              <a:buChar char="ü"/>
            </a:pPr>
            <a:r>
              <a:rPr lang="fr-FR" sz="1000" dirty="0" smtClean="0">
                <a:solidFill>
                  <a:srgbClr val="CC0066"/>
                </a:solidFill>
              </a:rPr>
              <a:t> Projets interdisciplinaires Vente/Habitat avec en priorité des  matériaux recyclés.</a:t>
            </a:r>
          </a:p>
          <a:p>
            <a:pPr>
              <a:buFont typeface="Wingdings" pitchFamily="2" charset="2"/>
              <a:buChar char="ü"/>
            </a:pPr>
            <a:r>
              <a:rPr lang="fr-FR" sz="1000" dirty="0" smtClean="0">
                <a:solidFill>
                  <a:srgbClr val="CC0066"/>
                </a:solidFill>
              </a:rPr>
              <a:t>Vente par les élèves  de SEGPA des objets réalisés en atelier Habitat</a:t>
            </a:r>
            <a:endParaRPr lang="fr-FR" sz="1000" b="1" dirty="0" smtClean="0">
              <a:solidFill>
                <a:srgbClr val="CC0066"/>
              </a:solidFill>
            </a:endParaRPr>
          </a:p>
          <a:p>
            <a:pPr>
              <a:buFont typeface="Wingdings" pitchFamily="2" charset="2"/>
              <a:buChar char="ü"/>
            </a:pPr>
            <a:r>
              <a:rPr lang="fr-FR" sz="1000" dirty="0" smtClean="0">
                <a:solidFill>
                  <a:srgbClr val="CC0066"/>
                </a:solidFill>
              </a:rPr>
              <a:t>Associations, organismes, professionnels partenaires pour l’accompagnement des projets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a:xfrm>
            <a:off x="5257800" y="8657173"/>
            <a:ext cx="1600200" cy="486833"/>
          </a:xfrm>
        </p:spPr>
        <p:txBody>
          <a:bodyPr/>
          <a:lstStyle/>
          <a:p>
            <a:fld id="{980737C6-004C-46B1-A1D1-8CE2FCD98FD4}" type="slidenum">
              <a:rPr lang="fr-FR" smtClean="0"/>
              <a:pPr/>
              <a:t>5</a:t>
            </a:fld>
            <a:endParaRPr lang="fr-FR" dirty="0"/>
          </a:p>
        </p:txBody>
      </p:sp>
      <p:sp>
        <p:nvSpPr>
          <p:cNvPr id="8" name="Rectangle à coins arrondis 7"/>
          <p:cNvSpPr/>
          <p:nvPr/>
        </p:nvSpPr>
        <p:spPr>
          <a:xfrm>
            <a:off x="285728" y="1000101"/>
            <a:ext cx="1928826" cy="785819"/>
          </a:xfrm>
          <a:prstGeom prst="roundRect">
            <a:avLst/>
          </a:prstGeom>
          <a:solidFill>
            <a:schemeClr val="accent3">
              <a:lumMod val="75000"/>
            </a:schemeClr>
          </a:solidFill>
          <a:ln>
            <a:solidFill>
              <a:srgbClr val="92D050"/>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50" b="1" dirty="0" smtClean="0">
                <a:solidFill>
                  <a:schemeClr val="bg1"/>
                </a:solidFill>
              </a:rPr>
              <a:t>1. Favoriser la pratique culturelle, la sensibilité et la curiosité artistique</a:t>
            </a:r>
            <a:endParaRPr lang="fr-FR" sz="1350" b="1" dirty="0">
              <a:solidFill>
                <a:schemeClr val="bg1"/>
              </a:solidFill>
            </a:endParaRPr>
          </a:p>
        </p:txBody>
      </p:sp>
      <p:sp>
        <p:nvSpPr>
          <p:cNvPr id="38" name="Rectangle à coins arrondis 37"/>
          <p:cNvSpPr/>
          <p:nvPr/>
        </p:nvSpPr>
        <p:spPr>
          <a:xfrm>
            <a:off x="2428868" y="1000101"/>
            <a:ext cx="1928826" cy="785819"/>
          </a:xfrm>
          <a:prstGeom prst="roundRect">
            <a:avLst/>
          </a:prstGeom>
          <a:solidFill>
            <a:schemeClr val="accent3">
              <a:lumMod val="75000"/>
            </a:schemeClr>
          </a:solidFill>
          <a:ln>
            <a:solidFill>
              <a:srgbClr val="92D050"/>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400" b="1" dirty="0" smtClean="0">
                <a:solidFill>
                  <a:schemeClr val="bg1"/>
                </a:solidFill>
              </a:rPr>
              <a:t>2. Inscrire la SEGPA dans  la dynamique locale</a:t>
            </a:r>
            <a:endParaRPr lang="fr-FR" sz="1400" dirty="0">
              <a:solidFill>
                <a:schemeClr val="bg1"/>
              </a:solidFill>
            </a:endParaRPr>
          </a:p>
        </p:txBody>
      </p:sp>
      <p:sp>
        <p:nvSpPr>
          <p:cNvPr id="39" name="Rectangle à coins arrondis 38"/>
          <p:cNvSpPr/>
          <p:nvPr/>
        </p:nvSpPr>
        <p:spPr>
          <a:xfrm>
            <a:off x="4643446" y="1000099"/>
            <a:ext cx="1857388" cy="785821"/>
          </a:xfrm>
          <a:prstGeom prst="roundRect">
            <a:avLst/>
          </a:prstGeom>
          <a:solidFill>
            <a:schemeClr val="accent3">
              <a:lumMod val="75000"/>
            </a:schemeClr>
          </a:solidFill>
          <a:ln>
            <a:solidFill>
              <a:srgbClr val="92D050"/>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1400" b="1" dirty="0" smtClean="0">
                <a:solidFill>
                  <a:schemeClr val="bg1"/>
                </a:solidFill>
              </a:rPr>
              <a:t>3. Coopérer avec la diversité des acteurs de l’école inclusive</a:t>
            </a:r>
            <a:endParaRPr lang="fr-FR" sz="1400" b="1" dirty="0">
              <a:solidFill>
                <a:schemeClr val="bg1"/>
              </a:solidFill>
            </a:endParaRPr>
          </a:p>
        </p:txBody>
      </p:sp>
      <p:sp>
        <p:nvSpPr>
          <p:cNvPr id="17" name="ZoneTexte 16"/>
          <p:cNvSpPr txBox="1"/>
          <p:nvPr/>
        </p:nvSpPr>
        <p:spPr>
          <a:xfrm>
            <a:off x="1142984" y="285720"/>
            <a:ext cx="5572164" cy="369332"/>
          </a:xfrm>
          <a:prstGeom prst="rect">
            <a:avLst/>
          </a:prstGeom>
          <a:noFill/>
        </p:spPr>
        <p:txBody>
          <a:bodyPr wrap="square" rtlCol="0">
            <a:spAutoFit/>
            <a:scene3d>
              <a:camera prst="orthographicFront"/>
              <a:lightRig rig="threePt" dir="t"/>
            </a:scene3d>
            <a:sp3d extrusionH="57150">
              <a:bevelT w="317500"/>
              <a:bevelB w="254000"/>
              <a:extrusionClr>
                <a:srgbClr val="0070C0"/>
              </a:extrusionClr>
            </a:sp3d>
          </a:bodyPr>
          <a:lstStyle/>
          <a:p>
            <a:pPr algn="ctr"/>
            <a:r>
              <a:rPr lang="fr-FR" b="1" dirty="0" smtClean="0">
                <a:solidFill>
                  <a:schemeClr val="accent3">
                    <a:lumMod val="75000"/>
                  </a:schemeClr>
                </a:solidFill>
              </a:rPr>
              <a:t>Renforcer le rayonnement de la SEGPA</a:t>
            </a:r>
            <a:endParaRPr lang="fr-FR" b="1" dirty="0">
              <a:solidFill>
                <a:schemeClr val="accent3">
                  <a:lumMod val="75000"/>
                </a:schemeClr>
              </a:solidFill>
            </a:endParaRPr>
          </a:p>
        </p:txBody>
      </p:sp>
      <p:grpSp>
        <p:nvGrpSpPr>
          <p:cNvPr id="25" name="Groupe 24"/>
          <p:cNvGrpSpPr/>
          <p:nvPr/>
        </p:nvGrpSpPr>
        <p:grpSpPr>
          <a:xfrm>
            <a:off x="0" y="-428658"/>
            <a:ext cx="1285884" cy="1285884"/>
            <a:chOff x="1372156" y="2515157"/>
            <a:chExt cx="4113686" cy="4113685"/>
          </a:xfrm>
          <a:solidFill>
            <a:schemeClr val="accent3">
              <a:lumMod val="75000"/>
            </a:schemeClr>
          </a:solidFill>
        </p:grpSpPr>
        <p:grpSp>
          <p:nvGrpSpPr>
            <p:cNvPr id="21" name="Groupe 20"/>
            <p:cNvGrpSpPr/>
            <p:nvPr/>
          </p:nvGrpSpPr>
          <p:grpSpPr>
            <a:xfrm>
              <a:off x="1598758" y="2741758"/>
              <a:ext cx="3660483" cy="3660483"/>
              <a:chOff x="1021397" y="478096"/>
              <a:chExt cx="3660483" cy="3660483"/>
            </a:xfrm>
            <a:grpFill/>
            <a:scene3d>
              <a:camera prst="orthographicFront">
                <a:rot lat="0" lon="0" rev="0"/>
              </a:camera>
              <a:lightRig rig="contrasting" dir="t">
                <a:rot lat="0" lon="0" rev="1200000"/>
              </a:lightRig>
            </a:scene3d>
          </p:grpSpPr>
          <p:sp>
            <p:nvSpPr>
              <p:cNvPr id="22" name="Secteurs 21"/>
              <p:cNvSpPr/>
              <p:nvPr/>
            </p:nvSpPr>
            <p:spPr>
              <a:xfrm>
                <a:off x="1021397" y="478096"/>
                <a:ext cx="3660483" cy="3660483"/>
              </a:xfrm>
              <a:prstGeom prst="pie">
                <a:avLst>
                  <a:gd name="adj1" fmla="val 1800000"/>
                  <a:gd name="adj2" fmla="val 9000000"/>
                </a:avLst>
              </a:prstGeom>
              <a:grpFill/>
              <a:sp3d contourW="19050" prstMaterial="metal">
                <a:bevelT w="88900" h="203200"/>
                <a:bevelB w="165100" h="254000"/>
              </a:sp3d>
            </p:spPr>
            <p:style>
              <a:lnRef idx="0">
                <a:schemeClr val="lt1">
                  <a:hueOff val="0"/>
                  <a:satOff val="0"/>
                  <a:lumOff val="0"/>
                  <a:alphaOff val="0"/>
                </a:schemeClr>
              </a:lnRef>
              <a:fillRef idx="1">
                <a:scrgbClr r="0" g="0" b="0"/>
              </a:fillRef>
              <a:effectRef idx="2">
                <a:schemeClr val="accent3">
                  <a:hueOff val="0"/>
                  <a:satOff val="0"/>
                  <a:lumOff val="0"/>
                  <a:alphaOff val="0"/>
                </a:schemeClr>
              </a:effectRef>
              <a:fontRef idx="minor">
                <a:schemeClr val="lt1"/>
              </a:fontRef>
            </p:style>
          </p:sp>
          <p:sp>
            <p:nvSpPr>
              <p:cNvPr id="23" name="Secteurs 4"/>
              <p:cNvSpPr/>
              <p:nvPr/>
            </p:nvSpPr>
            <p:spPr>
              <a:xfrm>
                <a:off x="1892941" y="2853053"/>
                <a:ext cx="1960973" cy="958698"/>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600" b="1" kern="1200" dirty="0" smtClean="0"/>
                  <a:t>Axe 3</a:t>
                </a:r>
                <a:endParaRPr lang="fr-FR" sz="1600" b="1" kern="1200" dirty="0"/>
              </a:p>
            </p:txBody>
          </p:sp>
        </p:grpSp>
        <p:sp>
          <p:nvSpPr>
            <p:cNvPr id="24" name="Flèche en arc 23"/>
            <p:cNvSpPr/>
            <p:nvPr/>
          </p:nvSpPr>
          <p:spPr>
            <a:xfrm>
              <a:off x="1372156" y="2515157"/>
              <a:ext cx="4113686" cy="4113685"/>
            </a:xfrm>
            <a:prstGeom prst="circularArrow">
              <a:avLst>
                <a:gd name="adj1" fmla="val 5085"/>
                <a:gd name="adj2" fmla="val 327528"/>
                <a:gd name="adj3" fmla="val 8671970"/>
                <a:gd name="adj4" fmla="val 1800502"/>
                <a:gd name="adj5" fmla="val 5932"/>
              </a:avLst>
            </a:prstGeom>
            <a:gr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hueOff val="0"/>
                <a:satOff val="0"/>
                <a:lumOff val="0"/>
                <a:alphaOff val="0"/>
              </a:schemeClr>
            </a:fontRef>
          </p:style>
        </p:sp>
      </p:grpSp>
      <p:grpSp>
        <p:nvGrpSpPr>
          <p:cNvPr id="26" name="Groupe 25"/>
          <p:cNvGrpSpPr/>
          <p:nvPr/>
        </p:nvGrpSpPr>
        <p:grpSpPr>
          <a:xfrm>
            <a:off x="285728" y="1857357"/>
            <a:ext cx="1928826" cy="5072099"/>
            <a:chOff x="4714884" y="1928794"/>
            <a:chExt cx="1714512" cy="5072098"/>
          </a:xfrm>
          <a:solidFill>
            <a:schemeClr val="accent3">
              <a:lumMod val="75000"/>
              <a:alpha val="23000"/>
            </a:schemeClr>
          </a:solidFill>
        </p:grpSpPr>
        <p:sp>
          <p:nvSpPr>
            <p:cNvPr id="27" name="Organigramme : Connecteur page suivante 26"/>
            <p:cNvSpPr/>
            <p:nvPr/>
          </p:nvSpPr>
          <p:spPr>
            <a:xfrm>
              <a:off x="4714884" y="1928794"/>
              <a:ext cx="1714512" cy="2500330"/>
            </a:xfrm>
            <a:prstGeom prst="flowChartOffpageConnector">
              <a:avLst/>
            </a:prstGeom>
            <a:grpFill/>
            <a:ln>
              <a:solidFill>
                <a:schemeClr val="accent3">
                  <a:lumMod val="75000"/>
                </a:schemeClr>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b="1" dirty="0" smtClean="0">
                <a:solidFill>
                  <a:schemeClr val="accent3">
                    <a:lumMod val="50000"/>
                  </a:schemeClr>
                </a:solidFill>
              </a:endParaRPr>
            </a:p>
            <a:p>
              <a:pPr algn="ctr"/>
              <a:endParaRPr lang="fr-FR" sz="1100" b="1" dirty="0" smtClean="0">
                <a:solidFill>
                  <a:schemeClr val="accent3">
                    <a:lumMod val="50000"/>
                  </a:schemeClr>
                </a:solidFill>
              </a:endParaRPr>
            </a:p>
            <a:p>
              <a:pPr algn="ctr"/>
              <a:endParaRPr lang="fr-FR" sz="1100" b="1" dirty="0" smtClean="0">
                <a:solidFill>
                  <a:schemeClr val="accent3">
                    <a:lumMod val="50000"/>
                  </a:schemeClr>
                </a:solidFill>
              </a:endParaRPr>
            </a:p>
            <a:p>
              <a:pPr algn="ctr"/>
              <a:endParaRPr lang="fr-FR" sz="1000" b="1" dirty="0" smtClean="0">
                <a:solidFill>
                  <a:schemeClr val="accent3">
                    <a:lumMod val="50000"/>
                  </a:schemeClr>
                </a:solidFill>
              </a:endParaRPr>
            </a:p>
            <a:p>
              <a:pPr algn="ctr">
                <a:buFont typeface="Wingdings" pitchFamily="2" charset="2"/>
                <a:buChar char="Ø"/>
              </a:pPr>
              <a:endParaRPr lang="fr-FR" sz="1000" b="1" dirty="0" smtClean="0">
                <a:solidFill>
                  <a:schemeClr val="accent3">
                    <a:lumMod val="50000"/>
                  </a:schemeClr>
                </a:solidFill>
              </a:endParaRPr>
            </a:p>
            <a:p>
              <a:pPr algn="ctr">
                <a:buFont typeface="Wingdings" pitchFamily="2" charset="2"/>
                <a:buChar char="Ø"/>
              </a:pPr>
              <a:r>
                <a:rPr lang="fr-FR" sz="1000" dirty="0" smtClean="0">
                  <a:solidFill>
                    <a:schemeClr val="accent3">
                      <a:lumMod val="50000"/>
                    </a:schemeClr>
                  </a:solidFill>
                </a:rPr>
                <a:t> Susciter la rencontre avec diverses formes d’expressions artistiques</a:t>
              </a:r>
            </a:p>
            <a:p>
              <a:pPr algn="ctr">
                <a:buFont typeface="Wingdings" pitchFamily="2" charset="2"/>
                <a:buChar char="Ø"/>
              </a:pPr>
              <a:r>
                <a:rPr lang="fr-FR" sz="1000" dirty="0" smtClean="0">
                  <a:solidFill>
                    <a:schemeClr val="accent3">
                      <a:lumMod val="50000"/>
                    </a:schemeClr>
                  </a:solidFill>
                </a:rPr>
                <a:t> Valoriser la créativité et l’expérimentation personnelle</a:t>
              </a:r>
            </a:p>
            <a:p>
              <a:pPr algn="ctr">
                <a:buFont typeface="Wingdings" pitchFamily="2" charset="2"/>
                <a:buChar char="Ø"/>
              </a:pPr>
              <a:r>
                <a:rPr lang="fr-FR" sz="1000" dirty="0" smtClean="0">
                  <a:solidFill>
                    <a:schemeClr val="accent3">
                      <a:lumMod val="50000"/>
                    </a:schemeClr>
                  </a:solidFill>
                </a:rPr>
                <a:t> Renforcer les occasions de pratique artistique</a:t>
              </a:r>
            </a:p>
            <a:p>
              <a:pPr algn="ctr">
                <a:buFont typeface="Wingdings" pitchFamily="2" charset="2"/>
                <a:buChar char="Ø"/>
              </a:pPr>
              <a:r>
                <a:rPr lang="fr-FR" sz="1000" dirty="0" smtClean="0">
                  <a:solidFill>
                    <a:schemeClr val="accent3">
                      <a:lumMod val="50000"/>
                    </a:schemeClr>
                  </a:solidFill>
                </a:rPr>
                <a:t> Sensibiliser à l’Histoire de l’art  et  à la découverte du patrimoine</a:t>
              </a:r>
            </a:p>
            <a:p>
              <a:pPr algn="ctr">
                <a:buFont typeface="Wingdings" pitchFamily="2" charset="2"/>
                <a:buChar char="Ø"/>
              </a:pPr>
              <a:r>
                <a:rPr lang="fr-FR" sz="1000" dirty="0" smtClean="0">
                  <a:solidFill>
                    <a:schemeClr val="accent3">
                      <a:lumMod val="50000"/>
                    </a:schemeClr>
                  </a:solidFill>
                </a:rPr>
                <a:t> Faciliter l’accès au livre et  la pratique de la lecture</a:t>
              </a:r>
            </a:p>
            <a:p>
              <a:pPr algn="ctr">
                <a:buFont typeface="Wingdings" pitchFamily="2" charset="2"/>
                <a:buChar char="Ø"/>
              </a:pPr>
              <a:r>
                <a:rPr lang="fr-FR" sz="1000" dirty="0" smtClean="0">
                  <a:solidFill>
                    <a:schemeClr val="accent3">
                      <a:lumMod val="50000"/>
                    </a:schemeClr>
                  </a:solidFill>
                </a:rPr>
                <a:t> Inscrire la démarche E3D dans les projets ou les productions artistiques</a:t>
              </a:r>
            </a:p>
            <a:p>
              <a:pPr algn="ctr"/>
              <a:endParaRPr lang="fr-FR" sz="1100" dirty="0" smtClean="0">
                <a:solidFill>
                  <a:schemeClr val="accent3">
                    <a:lumMod val="50000"/>
                  </a:schemeClr>
                </a:solidFill>
              </a:endParaRPr>
            </a:p>
            <a:p>
              <a:pPr algn="ctr"/>
              <a:endParaRPr lang="fr-FR" sz="1100" dirty="0" smtClean="0">
                <a:solidFill>
                  <a:schemeClr val="accent3">
                    <a:lumMod val="50000"/>
                  </a:schemeClr>
                </a:solidFill>
              </a:endParaRPr>
            </a:p>
            <a:p>
              <a:pPr algn="ctr"/>
              <a:endParaRPr lang="fr-FR" sz="1100" dirty="0">
                <a:solidFill>
                  <a:srgbClr val="002060"/>
                </a:solidFill>
              </a:endParaRPr>
            </a:p>
          </p:txBody>
        </p:sp>
        <p:sp>
          <p:nvSpPr>
            <p:cNvPr id="28" name="Organigramme : Connecteur page suivante 27"/>
            <p:cNvSpPr/>
            <p:nvPr/>
          </p:nvSpPr>
          <p:spPr>
            <a:xfrm rot="10800000">
              <a:off x="4714884" y="4500562"/>
              <a:ext cx="1714512" cy="2500330"/>
            </a:xfrm>
            <a:prstGeom prst="flowChartOffpageConnector">
              <a:avLst/>
            </a:prstGeom>
            <a:grpFill/>
            <a:ln>
              <a:solidFill>
                <a:schemeClr val="accent3">
                  <a:lumMod val="75000"/>
                </a:schemeClr>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sp>
        <p:nvSpPr>
          <p:cNvPr id="29" name="ZoneTexte 28"/>
          <p:cNvSpPr txBox="1"/>
          <p:nvPr/>
        </p:nvSpPr>
        <p:spPr>
          <a:xfrm>
            <a:off x="5" y="2143111"/>
            <a:ext cx="346249" cy="1285884"/>
          </a:xfrm>
          <a:prstGeom prst="rect">
            <a:avLst/>
          </a:prstGeom>
          <a:noFill/>
        </p:spPr>
        <p:txBody>
          <a:bodyPr vert="vert270" wrap="square" rtlCol="0">
            <a:spAutoFit/>
            <a:scene3d>
              <a:camera prst="orthographicFront"/>
              <a:lightRig rig="threePt" dir="t"/>
            </a:scene3d>
            <a:sp3d>
              <a:bevelT w="127000"/>
            </a:sp3d>
          </a:bodyPr>
          <a:lstStyle/>
          <a:p>
            <a:pPr algn="ctr"/>
            <a:r>
              <a:rPr lang="fr-FR" sz="1050" b="1" dirty="0" smtClean="0">
                <a:solidFill>
                  <a:schemeClr val="accent3">
                    <a:lumMod val="75000"/>
                  </a:schemeClr>
                </a:solidFill>
              </a:rPr>
              <a:t>OBJECTIFS</a:t>
            </a:r>
            <a:endParaRPr lang="fr-FR" sz="1050" b="1" dirty="0">
              <a:solidFill>
                <a:schemeClr val="accent3">
                  <a:lumMod val="75000"/>
                </a:schemeClr>
              </a:solidFill>
            </a:endParaRPr>
          </a:p>
        </p:txBody>
      </p:sp>
      <p:sp>
        <p:nvSpPr>
          <p:cNvPr id="30" name="ZoneTexte 29"/>
          <p:cNvSpPr txBox="1"/>
          <p:nvPr/>
        </p:nvSpPr>
        <p:spPr>
          <a:xfrm>
            <a:off x="5" y="5357819"/>
            <a:ext cx="346249" cy="1285884"/>
          </a:xfrm>
          <a:prstGeom prst="rect">
            <a:avLst/>
          </a:prstGeom>
          <a:noFill/>
        </p:spPr>
        <p:txBody>
          <a:bodyPr vert="vert270" wrap="square" rtlCol="0">
            <a:spAutoFit/>
            <a:scene3d>
              <a:camera prst="orthographicFront"/>
              <a:lightRig rig="threePt" dir="t"/>
            </a:scene3d>
            <a:sp3d>
              <a:bevelT w="127000"/>
            </a:sp3d>
          </a:bodyPr>
          <a:lstStyle/>
          <a:p>
            <a:pPr algn="ctr"/>
            <a:r>
              <a:rPr lang="fr-FR" sz="1050" b="1" dirty="0" smtClean="0">
                <a:solidFill>
                  <a:schemeClr val="accent3">
                    <a:lumMod val="75000"/>
                  </a:schemeClr>
                </a:solidFill>
              </a:rPr>
              <a:t>LEVIERS</a:t>
            </a:r>
            <a:endParaRPr lang="fr-FR" sz="1050" b="1" dirty="0">
              <a:solidFill>
                <a:schemeClr val="accent3">
                  <a:lumMod val="75000"/>
                </a:schemeClr>
              </a:solidFill>
            </a:endParaRPr>
          </a:p>
        </p:txBody>
      </p:sp>
      <p:grpSp>
        <p:nvGrpSpPr>
          <p:cNvPr id="33" name="Groupe 32"/>
          <p:cNvGrpSpPr/>
          <p:nvPr/>
        </p:nvGrpSpPr>
        <p:grpSpPr>
          <a:xfrm>
            <a:off x="2357428" y="1857356"/>
            <a:ext cx="2143139" cy="5072098"/>
            <a:chOff x="4651380" y="1928794"/>
            <a:chExt cx="1905012" cy="5072097"/>
          </a:xfrm>
          <a:solidFill>
            <a:schemeClr val="accent3">
              <a:lumMod val="75000"/>
              <a:alpha val="23000"/>
            </a:schemeClr>
          </a:solidFill>
        </p:grpSpPr>
        <p:sp>
          <p:nvSpPr>
            <p:cNvPr id="37" name="Organigramme : Connecteur page suivante 36"/>
            <p:cNvSpPr/>
            <p:nvPr/>
          </p:nvSpPr>
          <p:spPr>
            <a:xfrm>
              <a:off x="4714884" y="1928794"/>
              <a:ext cx="1714512" cy="2500330"/>
            </a:xfrm>
            <a:prstGeom prst="flowChartOffpageConnector">
              <a:avLst/>
            </a:prstGeom>
            <a:grpFill/>
            <a:ln>
              <a:solidFill>
                <a:schemeClr val="accent3">
                  <a:lumMod val="75000"/>
                </a:schemeClr>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smtClean="0">
                <a:solidFill>
                  <a:srgbClr val="002060"/>
                </a:solidFill>
              </a:endParaRPr>
            </a:p>
            <a:p>
              <a:pPr algn="ctr">
                <a:buFont typeface="Wingdings" pitchFamily="2" charset="2"/>
                <a:buChar char="Ø"/>
              </a:pPr>
              <a:r>
                <a:rPr lang="fr-FR" sz="1050" dirty="0" smtClean="0">
                  <a:solidFill>
                    <a:schemeClr val="accent3">
                      <a:lumMod val="50000"/>
                    </a:schemeClr>
                  </a:solidFill>
                </a:rPr>
                <a:t> Etendre les liaisons et les interactions avec les partenaires locaux</a:t>
              </a:r>
            </a:p>
            <a:p>
              <a:pPr algn="ctr">
                <a:buFont typeface="Wingdings" pitchFamily="2" charset="2"/>
                <a:buChar char="Ø"/>
              </a:pPr>
              <a:r>
                <a:rPr lang="fr-FR" sz="1050" dirty="0" smtClean="0">
                  <a:solidFill>
                    <a:schemeClr val="accent3">
                      <a:lumMod val="50000"/>
                    </a:schemeClr>
                  </a:solidFill>
                </a:rPr>
                <a:t> Mieux communiquer avec les acteurs du territoire et les parents d’élèves </a:t>
              </a:r>
            </a:p>
            <a:p>
              <a:pPr algn="ctr">
                <a:buFont typeface="Wingdings" pitchFamily="2" charset="2"/>
                <a:buChar char="Ø"/>
              </a:pPr>
              <a:r>
                <a:rPr lang="fr-FR" sz="1050" dirty="0" smtClean="0">
                  <a:solidFill>
                    <a:schemeClr val="accent3">
                      <a:lumMod val="50000"/>
                    </a:schemeClr>
                  </a:solidFill>
                </a:rPr>
                <a:t> Concevoir des projets inter-degrés et inter-EPLE</a:t>
              </a:r>
            </a:p>
            <a:p>
              <a:pPr algn="ctr">
                <a:buFont typeface="Wingdings" pitchFamily="2" charset="2"/>
                <a:buChar char="Ø"/>
              </a:pPr>
              <a:r>
                <a:rPr lang="fr-FR" sz="1050" dirty="0" smtClean="0">
                  <a:solidFill>
                    <a:schemeClr val="accent3">
                      <a:lumMod val="50000"/>
                    </a:schemeClr>
                  </a:solidFill>
                </a:rPr>
                <a:t> Porter les valeurs du sport et participer à la vie associative</a:t>
              </a:r>
            </a:p>
            <a:p>
              <a:pPr algn="ctr">
                <a:buFont typeface="Wingdings" pitchFamily="2" charset="2"/>
                <a:buChar char="Ø"/>
              </a:pPr>
              <a:r>
                <a:rPr lang="fr-FR" sz="1050" dirty="0" smtClean="0">
                  <a:solidFill>
                    <a:schemeClr val="accent3">
                      <a:lumMod val="50000"/>
                    </a:schemeClr>
                  </a:solidFill>
                </a:rPr>
                <a:t> S’appuyer sur l’offre et les spécificités du bassin de formation</a:t>
              </a:r>
              <a:endParaRPr lang="fr-FR" sz="1050" dirty="0">
                <a:solidFill>
                  <a:srgbClr val="FF0000"/>
                </a:solidFill>
              </a:endParaRPr>
            </a:p>
          </p:txBody>
        </p:sp>
        <p:sp>
          <p:nvSpPr>
            <p:cNvPr id="40" name="Organigramme : Connecteur page suivante 39"/>
            <p:cNvSpPr/>
            <p:nvPr/>
          </p:nvSpPr>
          <p:spPr>
            <a:xfrm rot="10800000">
              <a:off x="4651380" y="4357685"/>
              <a:ext cx="1905012" cy="2643206"/>
            </a:xfrm>
            <a:prstGeom prst="flowChartOffpageConnector">
              <a:avLst/>
            </a:prstGeom>
            <a:grpFill/>
            <a:ln>
              <a:solidFill>
                <a:schemeClr val="accent3">
                  <a:lumMod val="75000"/>
                </a:schemeClr>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grpSp>
        <p:nvGrpSpPr>
          <p:cNvPr id="41" name="Groupe 40"/>
          <p:cNvGrpSpPr/>
          <p:nvPr/>
        </p:nvGrpSpPr>
        <p:grpSpPr>
          <a:xfrm>
            <a:off x="4500570" y="1857357"/>
            <a:ext cx="2143139" cy="5072099"/>
            <a:chOff x="4524384" y="1928794"/>
            <a:chExt cx="1905014" cy="5072097"/>
          </a:xfrm>
          <a:solidFill>
            <a:schemeClr val="accent3">
              <a:lumMod val="75000"/>
              <a:alpha val="23000"/>
            </a:schemeClr>
          </a:solidFill>
        </p:grpSpPr>
        <p:sp>
          <p:nvSpPr>
            <p:cNvPr id="42" name="Organigramme : Connecteur page suivante 41"/>
            <p:cNvSpPr/>
            <p:nvPr/>
          </p:nvSpPr>
          <p:spPr>
            <a:xfrm>
              <a:off x="4524384" y="1928794"/>
              <a:ext cx="1905014" cy="2500330"/>
            </a:xfrm>
            <a:prstGeom prst="flowChartOffpageConnector">
              <a:avLst/>
            </a:prstGeom>
            <a:grpFill/>
            <a:ln>
              <a:solidFill>
                <a:schemeClr val="accent3">
                  <a:lumMod val="75000"/>
                </a:schemeClr>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50" dirty="0" smtClean="0">
                <a:solidFill>
                  <a:srgbClr val="002060"/>
                </a:solidFill>
              </a:endParaRPr>
            </a:p>
            <a:p>
              <a:pPr algn="ctr"/>
              <a:endParaRPr lang="fr-FR" sz="1050" dirty="0" smtClean="0">
                <a:solidFill>
                  <a:srgbClr val="002060"/>
                </a:solidFill>
              </a:endParaRPr>
            </a:p>
            <a:p>
              <a:pPr algn="ctr"/>
              <a:endParaRPr lang="fr-FR" sz="1050" b="1" dirty="0" smtClean="0">
                <a:solidFill>
                  <a:schemeClr val="accent3">
                    <a:lumMod val="50000"/>
                  </a:schemeClr>
                </a:solidFill>
              </a:endParaRPr>
            </a:p>
            <a:p>
              <a:pPr algn="ctr"/>
              <a:endParaRPr lang="fr-FR" sz="1050" b="1" dirty="0" smtClean="0">
                <a:solidFill>
                  <a:schemeClr val="accent3">
                    <a:lumMod val="50000"/>
                  </a:schemeClr>
                </a:solidFill>
              </a:endParaRPr>
            </a:p>
            <a:p>
              <a:pPr algn="ctr"/>
              <a:endParaRPr lang="fr-FR" sz="1050" b="1" dirty="0" smtClean="0">
                <a:solidFill>
                  <a:schemeClr val="accent3">
                    <a:lumMod val="50000"/>
                  </a:schemeClr>
                </a:solidFill>
              </a:endParaRPr>
            </a:p>
            <a:p>
              <a:pPr algn="ctr"/>
              <a:endParaRPr lang="fr-FR" sz="1050" b="1" dirty="0" smtClean="0">
                <a:solidFill>
                  <a:schemeClr val="accent3">
                    <a:lumMod val="50000"/>
                  </a:schemeClr>
                </a:solidFill>
              </a:endParaRPr>
            </a:p>
            <a:p>
              <a:pPr algn="ctr"/>
              <a:endParaRPr lang="fr-FR" sz="1050" b="1" dirty="0" smtClean="0">
                <a:solidFill>
                  <a:schemeClr val="accent3">
                    <a:lumMod val="50000"/>
                  </a:schemeClr>
                </a:solidFill>
              </a:endParaRPr>
            </a:p>
            <a:p>
              <a:pPr algn="ctr">
                <a:buFont typeface="Wingdings" pitchFamily="2" charset="2"/>
                <a:buChar char="Ø"/>
              </a:pPr>
              <a:endParaRPr lang="fr-FR" sz="1100" b="1" dirty="0" smtClean="0">
                <a:solidFill>
                  <a:schemeClr val="accent3">
                    <a:lumMod val="50000"/>
                  </a:schemeClr>
                </a:solidFill>
              </a:endParaRPr>
            </a:p>
            <a:p>
              <a:pPr>
                <a:buFont typeface="Wingdings" pitchFamily="2" charset="2"/>
                <a:buChar char="Ø"/>
              </a:pPr>
              <a:r>
                <a:rPr lang="fr-FR" sz="1050" dirty="0" smtClean="0">
                  <a:solidFill>
                    <a:schemeClr val="accent3">
                      <a:lumMod val="50000"/>
                    </a:schemeClr>
                  </a:solidFill>
                </a:rPr>
                <a:t> Co-construire des séquences d’enseignement.</a:t>
              </a:r>
            </a:p>
            <a:p>
              <a:pPr>
                <a:buFont typeface="Wingdings" pitchFamily="2" charset="2"/>
                <a:buChar char="Ø"/>
              </a:pPr>
              <a:r>
                <a:rPr lang="fr-FR" sz="1050" dirty="0" smtClean="0">
                  <a:solidFill>
                    <a:schemeClr val="accent3">
                      <a:lumMod val="50000"/>
                    </a:schemeClr>
                  </a:solidFill>
                </a:rPr>
                <a:t> Améliorer le travail en équipe : mieux communiquer pour mieux collaborer avec les autres enseignants « ordinaires»  et/ou spécialisés.</a:t>
              </a:r>
            </a:p>
            <a:p>
              <a:pPr>
                <a:buFont typeface="Wingdings" pitchFamily="2" charset="2"/>
                <a:buChar char="Ø"/>
              </a:pPr>
              <a:r>
                <a:rPr lang="fr-FR" sz="1050" dirty="0" smtClean="0">
                  <a:solidFill>
                    <a:schemeClr val="accent3">
                      <a:lumMod val="50000"/>
                    </a:schemeClr>
                  </a:solidFill>
                </a:rPr>
                <a:t> Développer les compétences professionnelles des enseignants partenaires </a:t>
              </a:r>
            </a:p>
            <a:p>
              <a:pPr>
                <a:buFont typeface="Wingdings" pitchFamily="2" charset="2"/>
                <a:buChar char="Ø"/>
              </a:pPr>
              <a:r>
                <a:rPr lang="fr-FR" sz="1050" dirty="0" smtClean="0">
                  <a:solidFill>
                    <a:schemeClr val="accent3">
                      <a:lumMod val="50000"/>
                    </a:schemeClr>
                  </a:solidFill>
                </a:rPr>
                <a:t>Définir clairement les objectifs à atteindre et  les aménagements à mettre en Œuvre</a:t>
              </a:r>
            </a:p>
            <a:p>
              <a:pPr algn="ctr"/>
              <a:endParaRPr lang="fr-FR" sz="1050" dirty="0" smtClean="0">
                <a:solidFill>
                  <a:srgbClr val="002060"/>
                </a:solidFill>
              </a:endParaRPr>
            </a:p>
            <a:p>
              <a:pPr algn="ctr"/>
              <a:endParaRPr lang="fr-FR" sz="1050" dirty="0" smtClean="0">
                <a:solidFill>
                  <a:srgbClr val="002060"/>
                </a:solidFill>
              </a:endParaRPr>
            </a:p>
            <a:p>
              <a:pPr algn="ctr"/>
              <a:endParaRPr lang="fr-FR" sz="1050" dirty="0" smtClean="0">
                <a:solidFill>
                  <a:srgbClr val="002060"/>
                </a:solidFill>
              </a:endParaRPr>
            </a:p>
            <a:p>
              <a:pPr algn="ctr"/>
              <a:endParaRPr lang="fr-FR" sz="1050" dirty="0" smtClean="0">
                <a:solidFill>
                  <a:srgbClr val="002060"/>
                </a:solidFill>
              </a:endParaRPr>
            </a:p>
            <a:p>
              <a:pPr algn="ctr"/>
              <a:endParaRPr lang="fr-FR" sz="1050" dirty="0" smtClean="0">
                <a:solidFill>
                  <a:srgbClr val="002060"/>
                </a:solidFill>
              </a:endParaRPr>
            </a:p>
            <a:p>
              <a:pPr algn="ctr"/>
              <a:endParaRPr lang="fr-FR" sz="1050" dirty="0" smtClean="0">
                <a:solidFill>
                  <a:srgbClr val="002060"/>
                </a:solidFill>
              </a:endParaRPr>
            </a:p>
            <a:p>
              <a:pPr algn="ctr"/>
              <a:endParaRPr lang="fr-FR" sz="1050" dirty="0">
                <a:solidFill>
                  <a:srgbClr val="002060"/>
                </a:solidFill>
              </a:endParaRPr>
            </a:p>
          </p:txBody>
        </p:sp>
        <p:sp>
          <p:nvSpPr>
            <p:cNvPr id="43" name="Organigramme : Connecteur page suivante 42"/>
            <p:cNvSpPr/>
            <p:nvPr/>
          </p:nvSpPr>
          <p:spPr>
            <a:xfrm rot="10800000">
              <a:off x="4587883" y="4500561"/>
              <a:ext cx="1714512" cy="2500330"/>
            </a:xfrm>
            <a:prstGeom prst="flowChartOffpageConnector">
              <a:avLst/>
            </a:prstGeom>
            <a:grpFill/>
            <a:ln>
              <a:solidFill>
                <a:schemeClr val="accent3">
                  <a:lumMod val="75000"/>
                </a:schemeClr>
              </a:solidFill>
            </a:ln>
            <a:scene3d>
              <a:camera prst="orthographicFront"/>
              <a:lightRig rig="threePt" dir="t"/>
            </a:scene3d>
            <a:sp3d>
              <a:bevelT w="762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solidFill>
                  <a:srgbClr val="002060"/>
                </a:solidFill>
              </a:endParaRPr>
            </a:p>
          </p:txBody>
        </p:sp>
      </p:grpSp>
      <p:sp>
        <p:nvSpPr>
          <p:cNvPr id="31" name="Rectangle à coins arrondis 30"/>
          <p:cNvSpPr/>
          <p:nvPr/>
        </p:nvSpPr>
        <p:spPr>
          <a:xfrm>
            <a:off x="428605" y="7000893"/>
            <a:ext cx="1785950" cy="1928827"/>
          </a:xfrm>
          <a:prstGeom prst="roundRect">
            <a:avLst/>
          </a:prstGeom>
          <a:solidFill>
            <a:schemeClr val="accent3">
              <a:lumMod val="75000"/>
            </a:schemeClr>
          </a:solidFill>
          <a:ln>
            <a:solidFill>
              <a:schemeClr val="accent3">
                <a:lumMod val="75000"/>
              </a:schemeClr>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itchFamily="2" charset="2"/>
              <a:buChar char="§"/>
            </a:pPr>
            <a:r>
              <a:rPr lang="fr-FR" sz="1050" b="1" dirty="0" smtClean="0">
                <a:solidFill>
                  <a:schemeClr val="bg1"/>
                </a:solidFill>
              </a:rPr>
              <a:t> Nombre d’expositions /affichages réalisés par la SEGPA </a:t>
            </a:r>
          </a:p>
          <a:p>
            <a:pPr lvl="0">
              <a:buFont typeface="Wingdings" pitchFamily="2" charset="2"/>
              <a:buChar char="§"/>
            </a:pPr>
            <a:r>
              <a:rPr lang="fr-FR" sz="1050" b="1" dirty="0" smtClean="0">
                <a:solidFill>
                  <a:schemeClr val="bg1"/>
                </a:solidFill>
              </a:rPr>
              <a:t> Nombre d’élèves  de la SEGPA  participants aux projets </a:t>
            </a:r>
          </a:p>
          <a:p>
            <a:pPr lvl="0">
              <a:buFont typeface="Wingdings" pitchFamily="2" charset="2"/>
              <a:buChar char="§"/>
            </a:pPr>
            <a:r>
              <a:rPr lang="fr-FR" sz="1050" b="1" dirty="0" smtClean="0">
                <a:solidFill>
                  <a:schemeClr val="bg1"/>
                </a:solidFill>
              </a:rPr>
              <a:t> Passages CDI, nombres de livres empruntés par les élèves de SEGPA</a:t>
            </a:r>
          </a:p>
          <a:p>
            <a:pPr lvl="0">
              <a:buFont typeface="Wingdings" pitchFamily="2" charset="2"/>
              <a:buChar char="§"/>
            </a:pPr>
            <a:r>
              <a:rPr lang="fr-FR" sz="1050" b="1" dirty="0" smtClean="0">
                <a:solidFill>
                  <a:schemeClr val="bg1"/>
                </a:solidFill>
              </a:rPr>
              <a:t> Nombre de projets pédagogiques  en SEGPA</a:t>
            </a:r>
            <a:endParaRPr lang="fr-FR" sz="1050" b="1" dirty="0">
              <a:solidFill>
                <a:schemeClr val="bg1"/>
              </a:solidFill>
            </a:endParaRPr>
          </a:p>
        </p:txBody>
      </p:sp>
      <p:sp>
        <p:nvSpPr>
          <p:cNvPr id="32" name="ZoneTexte 31"/>
          <p:cNvSpPr txBox="1"/>
          <p:nvPr/>
        </p:nvSpPr>
        <p:spPr>
          <a:xfrm>
            <a:off x="4" y="7072333"/>
            <a:ext cx="461665" cy="1928827"/>
          </a:xfrm>
          <a:prstGeom prst="rect">
            <a:avLst/>
          </a:prstGeom>
          <a:noFill/>
        </p:spPr>
        <p:txBody>
          <a:bodyPr vert="vert270" wrap="square" rtlCol="0">
            <a:spAutoFit/>
          </a:bodyPr>
          <a:lstStyle/>
          <a:p>
            <a:pPr algn="ctr"/>
            <a:r>
              <a:rPr lang="fr-FR" sz="900" b="1" dirty="0" smtClean="0">
                <a:solidFill>
                  <a:schemeClr val="accent3">
                    <a:lumMod val="50000"/>
                  </a:schemeClr>
                </a:solidFill>
              </a:rPr>
              <a:t>INDICATEURS D’EVALUATION ET RESULTATS ATTENDUS</a:t>
            </a:r>
            <a:endParaRPr lang="fr-FR" sz="900" b="1" dirty="0">
              <a:solidFill>
                <a:schemeClr val="accent3">
                  <a:lumMod val="50000"/>
                </a:schemeClr>
              </a:solidFill>
            </a:endParaRPr>
          </a:p>
        </p:txBody>
      </p:sp>
      <p:sp>
        <p:nvSpPr>
          <p:cNvPr id="34" name="Rectangle à coins arrondis 33"/>
          <p:cNvSpPr/>
          <p:nvPr/>
        </p:nvSpPr>
        <p:spPr>
          <a:xfrm>
            <a:off x="2357430" y="7000892"/>
            <a:ext cx="2143140" cy="2000263"/>
          </a:xfrm>
          <a:prstGeom prst="roundRect">
            <a:avLst/>
          </a:prstGeom>
          <a:solidFill>
            <a:schemeClr val="accent3">
              <a:lumMod val="75000"/>
            </a:schemeClr>
          </a:solidFill>
          <a:ln>
            <a:solidFill>
              <a:schemeClr val="accent3">
                <a:lumMod val="75000"/>
              </a:schemeClr>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itchFamily="2" charset="2"/>
              <a:buChar char="§"/>
            </a:pPr>
            <a:r>
              <a:rPr lang="fr-FR" sz="1000" b="1" dirty="0" smtClean="0">
                <a:solidFill>
                  <a:schemeClr val="bg1"/>
                </a:solidFill>
              </a:rPr>
              <a:t> Présence de partenariats avec des entités locales</a:t>
            </a:r>
          </a:p>
          <a:p>
            <a:pPr lvl="0">
              <a:buFont typeface="Wingdings" pitchFamily="2" charset="2"/>
              <a:buChar char="§"/>
            </a:pPr>
            <a:r>
              <a:rPr lang="fr-FR" sz="1000" b="1" dirty="0" smtClean="0">
                <a:solidFill>
                  <a:schemeClr val="bg1"/>
                </a:solidFill>
              </a:rPr>
              <a:t> Projets communs entre les 6° SEGPA et  les classes de CM2 des écoles du secteur.</a:t>
            </a:r>
          </a:p>
          <a:p>
            <a:pPr lvl="0">
              <a:buFont typeface="Wingdings" pitchFamily="2" charset="2"/>
              <a:buChar char="§"/>
            </a:pPr>
            <a:r>
              <a:rPr lang="fr-FR" sz="1000" b="1" dirty="0" smtClean="0">
                <a:solidFill>
                  <a:schemeClr val="bg1"/>
                </a:solidFill>
              </a:rPr>
              <a:t> Nombre d’élèves présents lors des rencontres sportives ASAIS</a:t>
            </a:r>
          </a:p>
          <a:p>
            <a:pPr lvl="0">
              <a:buFont typeface="Wingdings" pitchFamily="2" charset="2"/>
              <a:buChar char="§"/>
            </a:pPr>
            <a:r>
              <a:rPr lang="fr-FR" sz="1000" b="1" dirty="0" smtClean="0">
                <a:solidFill>
                  <a:schemeClr val="bg1"/>
                </a:solidFill>
              </a:rPr>
              <a:t> Régularité des publications et des  communications  de la SEGPA</a:t>
            </a:r>
          </a:p>
          <a:p>
            <a:pPr lvl="0">
              <a:buFont typeface="Wingdings" pitchFamily="2" charset="2"/>
              <a:buChar char="§"/>
            </a:pPr>
            <a:r>
              <a:rPr lang="fr-FR" sz="1000" b="1" dirty="0" smtClean="0">
                <a:solidFill>
                  <a:schemeClr val="bg1"/>
                </a:solidFill>
              </a:rPr>
              <a:t> Nombre de plaquettes SEGPA distribuées/adressées  chaque année</a:t>
            </a:r>
            <a:endParaRPr lang="fr-FR" sz="1000" b="1" dirty="0">
              <a:solidFill>
                <a:schemeClr val="bg1"/>
              </a:solidFill>
            </a:endParaRPr>
          </a:p>
        </p:txBody>
      </p:sp>
      <p:sp>
        <p:nvSpPr>
          <p:cNvPr id="35" name="Rectangle à coins arrondis 34"/>
          <p:cNvSpPr/>
          <p:nvPr/>
        </p:nvSpPr>
        <p:spPr>
          <a:xfrm>
            <a:off x="4572008" y="7000893"/>
            <a:ext cx="1928826" cy="1928827"/>
          </a:xfrm>
          <a:prstGeom prst="roundRect">
            <a:avLst/>
          </a:prstGeom>
          <a:solidFill>
            <a:schemeClr val="accent3">
              <a:lumMod val="75000"/>
            </a:schemeClr>
          </a:solidFill>
          <a:ln>
            <a:solidFill>
              <a:schemeClr val="accent3">
                <a:lumMod val="75000"/>
              </a:schemeClr>
            </a:solidFill>
          </a:ln>
          <a:scene3d>
            <a:camera prst="orthographicFront"/>
            <a:lightRig rig="threePt" dir="t"/>
          </a:scene3d>
          <a:sp3d extrusionH="76200" contourW="12700">
            <a:bevelT w="285750"/>
            <a:bevelB w="501650"/>
            <a:extrusionClr>
              <a:srgbClr val="0070C0"/>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1100" b="1" dirty="0" smtClean="0">
              <a:solidFill>
                <a:schemeClr val="bg1"/>
              </a:solidFill>
            </a:endParaRPr>
          </a:p>
          <a:p>
            <a:pPr lvl="0">
              <a:buFont typeface="Wingdings" pitchFamily="2" charset="2"/>
              <a:buChar char="§"/>
            </a:pPr>
            <a:endParaRPr lang="fr-FR" sz="1100" b="1" dirty="0" smtClean="0">
              <a:solidFill>
                <a:schemeClr val="bg1"/>
              </a:solidFill>
            </a:endParaRPr>
          </a:p>
          <a:p>
            <a:pPr lvl="0">
              <a:buFont typeface="Wingdings" pitchFamily="2" charset="2"/>
              <a:buChar char="§"/>
            </a:pPr>
            <a:endParaRPr lang="fr-FR" sz="10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050" b="1" dirty="0" smtClean="0">
              <a:solidFill>
                <a:schemeClr val="bg1"/>
              </a:solidFill>
            </a:endParaRPr>
          </a:p>
          <a:p>
            <a:pPr lvl="0">
              <a:buFont typeface="Wingdings" pitchFamily="2" charset="2"/>
              <a:buChar char="§"/>
            </a:pPr>
            <a:r>
              <a:rPr lang="fr-FR" sz="1050" b="1" dirty="0" smtClean="0">
                <a:solidFill>
                  <a:schemeClr val="bg1"/>
                </a:solidFill>
              </a:rPr>
              <a:t> Présence d’élèves de 6° restant inclus dans certaines matières </a:t>
            </a:r>
          </a:p>
          <a:p>
            <a:pPr lvl="0">
              <a:buFont typeface="Wingdings" pitchFamily="2" charset="2"/>
              <a:buChar char="§"/>
            </a:pPr>
            <a:r>
              <a:rPr lang="fr-FR" sz="1050" b="1" dirty="0" smtClean="0">
                <a:solidFill>
                  <a:schemeClr val="bg1"/>
                </a:solidFill>
              </a:rPr>
              <a:t> Enseignants volontaires pour intervenir auprès des élèves de la SEGPA</a:t>
            </a:r>
          </a:p>
          <a:p>
            <a:pPr lvl="0">
              <a:buFont typeface="Wingdings" pitchFamily="2" charset="2"/>
              <a:buChar char="§"/>
            </a:pPr>
            <a:r>
              <a:rPr lang="fr-FR" sz="1050" b="1" dirty="0" smtClean="0">
                <a:solidFill>
                  <a:schemeClr val="bg1"/>
                </a:solidFill>
              </a:rPr>
              <a:t> Nombre de journées de formation organisées </a:t>
            </a:r>
          </a:p>
          <a:p>
            <a:pPr lvl="0">
              <a:buFont typeface="Wingdings" pitchFamily="2" charset="2"/>
              <a:buChar char="§"/>
            </a:pPr>
            <a:r>
              <a:rPr lang="fr-FR" sz="1050" b="1" dirty="0" smtClean="0">
                <a:solidFill>
                  <a:schemeClr val="bg1"/>
                </a:solidFill>
              </a:rPr>
              <a:t> Taux de présence des enseignants aux conseils de classe de la SEGPA</a:t>
            </a:r>
          </a:p>
          <a:p>
            <a:pPr lvl="0"/>
            <a:endParaRPr lang="fr-FR" sz="105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endParaRPr lang="fr-FR" sz="1100" b="1" dirty="0" smtClean="0">
              <a:solidFill>
                <a:schemeClr val="bg1"/>
              </a:solidFill>
            </a:endParaRPr>
          </a:p>
          <a:p>
            <a:pPr lvl="0"/>
            <a:r>
              <a:rPr lang="fr-FR" sz="1100" b="1" dirty="0" smtClean="0">
                <a:solidFill>
                  <a:schemeClr val="bg1"/>
                </a:solidFill>
              </a:rPr>
              <a:t>n</a:t>
            </a:r>
            <a:endParaRPr lang="fr-FR" sz="1100" b="1" dirty="0">
              <a:solidFill>
                <a:schemeClr val="bg1"/>
              </a:solidFill>
            </a:endParaRPr>
          </a:p>
        </p:txBody>
      </p:sp>
      <p:sp>
        <p:nvSpPr>
          <p:cNvPr id="36" name="ZoneTexte 35"/>
          <p:cNvSpPr txBox="1"/>
          <p:nvPr/>
        </p:nvSpPr>
        <p:spPr>
          <a:xfrm>
            <a:off x="4572010" y="4786314"/>
            <a:ext cx="2000264" cy="2264346"/>
          </a:xfrm>
          <a:prstGeom prst="rect">
            <a:avLst/>
          </a:prstGeom>
          <a:noFill/>
        </p:spPr>
        <p:txBody>
          <a:bodyPr wrap="square" rtlCol="0">
            <a:spAutoFit/>
          </a:bodyPr>
          <a:lstStyle/>
          <a:p>
            <a:pPr>
              <a:buFont typeface="Wingdings" pitchFamily="2" charset="2"/>
              <a:buChar char="ü"/>
            </a:pPr>
            <a:r>
              <a:rPr lang="fr-FR" sz="1050" dirty="0" smtClean="0">
                <a:solidFill>
                  <a:schemeClr val="accent3">
                    <a:lumMod val="50000"/>
                  </a:schemeClr>
                </a:solidFill>
              </a:rPr>
              <a:t>Favoriser les échanges au sein de l'équipe enseignante</a:t>
            </a:r>
          </a:p>
          <a:p>
            <a:pPr>
              <a:buFont typeface="Wingdings" pitchFamily="2" charset="2"/>
              <a:buChar char="ü"/>
            </a:pPr>
            <a:r>
              <a:rPr lang="fr-FR" sz="1050" dirty="0" smtClean="0">
                <a:solidFill>
                  <a:schemeClr val="accent3">
                    <a:lumMod val="50000"/>
                  </a:schemeClr>
                </a:solidFill>
              </a:rPr>
              <a:t>faciliter les rencontres (deux rencontres par période)  pour le </a:t>
            </a:r>
            <a:r>
              <a:rPr lang="fr-FR" sz="1050" dirty="0" err="1" smtClean="0">
                <a:solidFill>
                  <a:schemeClr val="accent3">
                    <a:lumMod val="50000"/>
                  </a:schemeClr>
                </a:solidFill>
              </a:rPr>
              <a:t>co</a:t>
            </a:r>
            <a:r>
              <a:rPr lang="fr-FR" sz="1050" dirty="0" smtClean="0">
                <a:solidFill>
                  <a:schemeClr val="accent3">
                    <a:lumMod val="50000"/>
                  </a:schemeClr>
                </a:solidFill>
              </a:rPr>
              <a:t>-enseignement.) </a:t>
            </a:r>
          </a:p>
          <a:p>
            <a:pPr>
              <a:buFont typeface="Wingdings" pitchFamily="2" charset="2"/>
              <a:buChar char="Ø"/>
            </a:pPr>
            <a:r>
              <a:rPr lang="fr-FR" sz="1050" dirty="0" smtClean="0">
                <a:solidFill>
                  <a:schemeClr val="accent3">
                    <a:lumMod val="50000"/>
                  </a:schemeClr>
                </a:solidFill>
              </a:rPr>
              <a:t> Prévoir des formations  dans l’établissement. </a:t>
            </a:r>
          </a:p>
          <a:p>
            <a:pPr>
              <a:buFont typeface="Wingdings" pitchFamily="2" charset="2"/>
              <a:buChar char="Ø"/>
            </a:pPr>
            <a:r>
              <a:rPr lang="fr-FR" sz="1050" dirty="0" smtClean="0">
                <a:solidFill>
                  <a:schemeClr val="accent3">
                    <a:lumMod val="50000"/>
                  </a:schemeClr>
                </a:solidFill>
              </a:rPr>
              <a:t>Mutualiser les compétences professionnelles  des acteurs de la différenciation pédagogique</a:t>
            </a:r>
          </a:p>
          <a:p>
            <a:pPr>
              <a:buFont typeface="Wingdings" pitchFamily="2" charset="2"/>
              <a:buChar char="ü"/>
            </a:pPr>
            <a:r>
              <a:rPr lang="fr-FR" sz="1050" dirty="0" smtClean="0">
                <a:solidFill>
                  <a:schemeClr val="accent3">
                    <a:lumMod val="50000"/>
                  </a:schemeClr>
                </a:solidFill>
              </a:rPr>
              <a:t>Enseignants volontaires pour le </a:t>
            </a:r>
            <a:r>
              <a:rPr lang="fr-FR" sz="1050" dirty="0" err="1" smtClean="0">
                <a:solidFill>
                  <a:schemeClr val="accent3">
                    <a:lumMod val="50000"/>
                  </a:schemeClr>
                </a:solidFill>
              </a:rPr>
              <a:t>co</a:t>
            </a:r>
            <a:r>
              <a:rPr lang="fr-FR" sz="1050" dirty="0" smtClean="0">
                <a:solidFill>
                  <a:schemeClr val="accent3">
                    <a:lumMod val="50000"/>
                  </a:schemeClr>
                </a:solidFill>
              </a:rPr>
              <a:t>-enseignement avec des élèves en difficultés </a:t>
            </a:r>
          </a:p>
        </p:txBody>
      </p:sp>
      <p:sp>
        <p:nvSpPr>
          <p:cNvPr id="44" name="ZoneTexte 43"/>
          <p:cNvSpPr txBox="1"/>
          <p:nvPr/>
        </p:nvSpPr>
        <p:spPr>
          <a:xfrm>
            <a:off x="285730" y="4929193"/>
            <a:ext cx="2000264" cy="2031325"/>
          </a:xfrm>
          <a:prstGeom prst="rect">
            <a:avLst/>
          </a:prstGeom>
          <a:noFill/>
        </p:spPr>
        <p:txBody>
          <a:bodyPr wrap="square" rtlCol="0">
            <a:spAutoFit/>
          </a:bodyPr>
          <a:lstStyle/>
          <a:p>
            <a:pPr>
              <a:buFont typeface="Wingdings" pitchFamily="2" charset="2"/>
              <a:buChar char="ü"/>
            </a:pPr>
            <a:r>
              <a:rPr lang="fr-FR" sz="1050" dirty="0" smtClean="0">
                <a:solidFill>
                  <a:schemeClr val="accent3">
                    <a:lumMod val="50000"/>
                  </a:schemeClr>
                </a:solidFill>
              </a:rPr>
              <a:t>  Projet « Françoise expose »</a:t>
            </a:r>
          </a:p>
          <a:p>
            <a:pPr>
              <a:buFont typeface="Wingdings" pitchFamily="2" charset="2"/>
              <a:buChar char="ü"/>
            </a:pPr>
            <a:r>
              <a:rPr lang="fr-FR" sz="1050" dirty="0" smtClean="0">
                <a:solidFill>
                  <a:schemeClr val="accent3">
                    <a:lumMod val="50000"/>
                  </a:schemeClr>
                </a:solidFill>
              </a:rPr>
              <a:t> La chorale et les ateliers d’expression artistique</a:t>
            </a:r>
          </a:p>
          <a:p>
            <a:pPr>
              <a:buFont typeface="Wingdings" pitchFamily="2" charset="2"/>
              <a:buChar char="ü"/>
            </a:pPr>
            <a:r>
              <a:rPr lang="fr-FR" sz="1050" dirty="0" smtClean="0">
                <a:solidFill>
                  <a:schemeClr val="accent3">
                    <a:lumMod val="50000"/>
                  </a:schemeClr>
                </a:solidFill>
              </a:rPr>
              <a:t> Projet « A midi, on lit »</a:t>
            </a:r>
          </a:p>
          <a:p>
            <a:pPr>
              <a:buFont typeface="Wingdings" pitchFamily="2" charset="2"/>
              <a:buChar char="ü"/>
            </a:pPr>
            <a:r>
              <a:rPr lang="fr-FR" sz="1050" dirty="0" smtClean="0">
                <a:solidFill>
                  <a:schemeClr val="accent3">
                    <a:lumMod val="50000"/>
                  </a:schemeClr>
                </a:solidFill>
              </a:rPr>
              <a:t> PEAC</a:t>
            </a:r>
          </a:p>
          <a:p>
            <a:pPr>
              <a:buFont typeface="Wingdings" pitchFamily="2" charset="2"/>
              <a:buChar char="ü"/>
            </a:pPr>
            <a:r>
              <a:rPr lang="fr-FR" sz="1050" dirty="0" smtClean="0">
                <a:solidFill>
                  <a:schemeClr val="accent3">
                    <a:lumMod val="50000"/>
                  </a:schemeClr>
                </a:solidFill>
              </a:rPr>
              <a:t> Encourager les élèves de SEGPA à la fréquentation du CDI </a:t>
            </a:r>
          </a:p>
          <a:p>
            <a:pPr>
              <a:buFont typeface="Wingdings" pitchFamily="2" charset="2"/>
              <a:buChar char="ü"/>
            </a:pPr>
            <a:r>
              <a:rPr lang="fr-FR" sz="1050" dirty="0" smtClean="0">
                <a:solidFill>
                  <a:schemeClr val="accent3">
                    <a:lumMod val="50000"/>
                  </a:schemeClr>
                </a:solidFill>
              </a:rPr>
              <a:t> Projets interdisciplinaires </a:t>
            </a:r>
          </a:p>
          <a:p>
            <a:pPr>
              <a:buFont typeface="Wingdings" pitchFamily="2" charset="2"/>
              <a:buChar char="ü"/>
            </a:pPr>
            <a:r>
              <a:rPr lang="fr-FR" sz="1050" dirty="0" smtClean="0">
                <a:solidFill>
                  <a:schemeClr val="accent3">
                    <a:lumMod val="50000"/>
                  </a:schemeClr>
                </a:solidFill>
              </a:rPr>
              <a:t> Partenariats avec artistes locaux</a:t>
            </a:r>
          </a:p>
          <a:p>
            <a:pPr>
              <a:buFont typeface="Wingdings" pitchFamily="2" charset="2"/>
              <a:buChar char="ü"/>
            </a:pPr>
            <a:r>
              <a:rPr lang="fr-FR" sz="1050" dirty="0" smtClean="0">
                <a:solidFill>
                  <a:schemeClr val="accent3">
                    <a:lumMod val="50000"/>
                  </a:schemeClr>
                </a:solidFill>
              </a:rPr>
              <a:t>Page SEGPA sur  le journal « Le p’tit crayon »</a:t>
            </a:r>
          </a:p>
        </p:txBody>
      </p:sp>
      <p:sp>
        <p:nvSpPr>
          <p:cNvPr id="45" name="ZoneTexte 44"/>
          <p:cNvSpPr txBox="1"/>
          <p:nvPr/>
        </p:nvSpPr>
        <p:spPr>
          <a:xfrm>
            <a:off x="2357430" y="4572000"/>
            <a:ext cx="2071704" cy="2092881"/>
          </a:xfrm>
          <a:prstGeom prst="rect">
            <a:avLst/>
          </a:prstGeom>
          <a:noFill/>
        </p:spPr>
        <p:txBody>
          <a:bodyPr wrap="square" rtlCol="0">
            <a:spAutoFit/>
          </a:bodyPr>
          <a:lstStyle/>
          <a:p>
            <a:pPr>
              <a:buFont typeface="Wingdings" pitchFamily="2" charset="2"/>
              <a:buChar char="ü"/>
            </a:pPr>
            <a:r>
              <a:rPr lang="fr-FR" sz="1000" dirty="0" smtClean="0">
                <a:solidFill>
                  <a:schemeClr val="accent3">
                    <a:lumMod val="50000"/>
                  </a:schemeClr>
                </a:solidFill>
              </a:rPr>
              <a:t>     Partenariats avec la commune, la CCGT, les associations locales, culturelles ou sportives, les entreprises (Entreprendre Pour Apprendre)</a:t>
            </a:r>
          </a:p>
          <a:p>
            <a:pPr>
              <a:buFont typeface="Wingdings" pitchFamily="2" charset="2"/>
              <a:buChar char="ü"/>
            </a:pPr>
            <a:r>
              <a:rPr lang="fr-FR" sz="1000" dirty="0" smtClean="0">
                <a:solidFill>
                  <a:schemeClr val="accent3">
                    <a:lumMod val="50000"/>
                  </a:schemeClr>
                </a:solidFill>
              </a:rPr>
              <a:t>Plaquette « rebondir en SEGPA » diffusée largement.</a:t>
            </a:r>
          </a:p>
          <a:p>
            <a:pPr>
              <a:buFont typeface="Wingdings" pitchFamily="2" charset="2"/>
              <a:buChar char="ü"/>
            </a:pPr>
            <a:r>
              <a:rPr lang="fr-FR" sz="1000" dirty="0" smtClean="0">
                <a:solidFill>
                  <a:schemeClr val="accent3">
                    <a:lumMod val="50000"/>
                  </a:schemeClr>
                </a:solidFill>
              </a:rPr>
              <a:t>Compte </a:t>
            </a:r>
            <a:r>
              <a:rPr lang="fr-FR" sz="1000" dirty="0" err="1" smtClean="0">
                <a:solidFill>
                  <a:schemeClr val="accent3">
                    <a:lumMod val="50000"/>
                  </a:schemeClr>
                </a:solidFill>
              </a:rPr>
              <a:t>twitter</a:t>
            </a:r>
            <a:r>
              <a:rPr lang="fr-FR" sz="1000" dirty="0" smtClean="0">
                <a:solidFill>
                  <a:schemeClr val="accent3">
                    <a:lumMod val="50000"/>
                  </a:schemeClr>
                </a:solidFill>
              </a:rPr>
              <a:t>, ENT, presse locale</a:t>
            </a:r>
          </a:p>
          <a:p>
            <a:pPr>
              <a:buFont typeface="Wingdings" pitchFamily="2" charset="2"/>
              <a:buChar char="ü"/>
            </a:pPr>
            <a:r>
              <a:rPr lang="fr-FR" sz="1000" dirty="0" smtClean="0">
                <a:solidFill>
                  <a:schemeClr val="accent3">
                    <a:lumMod val="50000"/>
                  </a:schemeClr>
                </a:solidFill>
              </a:rPr>
              <a:t> Liaison école/collège</a:t>
            </a:r>
          </a:p>
          <a:p>
            <a:pPr>
              <a:buFont typeface="Wingdings" pitchFamily="2" charset="2"/>
              <a:buChar char="ü"/>
            </a:pPr>
            <a:r>
              <a:rPr lang="fr-FR" sz="1000" dirty="0" smtClean="0">
                <a:solidFill>
                  <a:schemeClr val="accent3">
                    <a:lumMod val="50000"/>
                  </a:schemeClr>
                </a:solidFill>
              </a:rPr>
              <a:t> Organisation de rencontres sportives inter SEGPA (ASAIS)</a:t>
            </a:r>
          </a:p>
          <a:p>
            <a:pPr>
              <a:buFont typeface="Wingdings" pitchFamily="2" charset="2"/>
              <a:buChar char="ü"/>
            </a:pPr>
            <a:r>
              <a:rPr lang="fr-FR" sz="1000" dirty="0" smtClean="0">
                <a:solidFill>
                  <a:schemeClr val="accent3">
                    <a:lumMod val="50000"/>
                  </a:schemeClr>
                </a:solidFill>
              </a:rPr>
              <a:t>Liaison SEGPA/lycée pro</a:t>
            </a:r>
          </a:p>
          <a:p>
            <a:pPr>
              <a:buFont typeface="Wingdings" pitchFamily="2" charset="2"/>
              <a:buChar char="ü"/>
            </a:pPr>
            <a:r>
              <a:rPr lang="fr-FR" sz="1000" dirty="0" smtClean="0">
                <a:solidFill>
                  <a:schemeClr val="accent3">
                    <a:lumMod val="50000"/>
                  </a:schemeClr>
                </a:solidFill>
              </a:rPr>
              <a:t> Parcours avenir, stages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14665</TotalTime>
  <Words>1429</Words>
  <Application>Microsoft Office PowerPoint</Application>
  <PresentationFormat>Affichage à l'écran (4:3)</PresentationFormat>
  <Paragraphs>354</Paragraphs>
  <Slides>5</Slides>
  <Notes>2</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Diapositive 1</vt:lpstr>
      <vt:lpstr>Diapositive 2</vt:lpstr>
      <vt:lpstr>Diapositive 3</vt:lpstr>
      <vt:lpstr>Diapositive 4</vt:lpstr>
      <vt:lpstr>Diapositive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DIRECTION22</dc:creator>
  <cp:lastModifiedBy>DSI</cp:lastModifiedBy>
  <cp:revision>942</cp:revision>
  <dcterms:created xsi:type="dcterms:W3CDTF">2020-04-07T10:09:33Z</dcterms:created>
  <dcterms:modified xsi:type="dcterms:W3CDTF">2021-09-24T09:04:33Z</dcterms:modified>
</cp:coreProperties>
</file>